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notesMasterIdLst>
    <p:notesMasterId r:id="rId48"/>
  </p:notesMasterIdLst>
  <p:sldIdLst>
    <p:sldId id="256" r:id="rId2"/>
    <p:sldId id="606" r:id="rId3"/>
    <p:sldId id="687" r:id="rId4"/>
    <p:sldId id="688" r:id="rId5"/>
    <p:sldId id="689" r:id="rId6"/>
    <p:sldId id="690" r:id="rId7"/>
    <p:sldId id="678" r:id="rId8"/>
    <p:sldId id="675" r:id="rId9"/>
    <p:sldId id="664" r:id="rId10"/>
    <p:sldId id="665" r:id="rId11"/>
    <p:sldId id="677" r:id="rId12"/>
    <p:sldId id="679" r:id="rId13"/>
    <p:sldId id="680" r:id="rId14"/>
    <p:sldId id="681" r:id="rId15"/>
    <p:sldId id="682" r:id="rId16"/>
    <p:sldId id="684" r:id="rId17"/>
    <p:sldId id="676" r:id="rId18"/>
    <p:sldId id="633" r:id="rId19"/>
    <p:sldId id="634" r:id="rId20"/>
    <p:sldId id="635" r:id="rId21"/>
    <p:sldId id="638" r:id="rId22"/>
    <p:sldId id="642" r:id="rId23"/>
    <p:sldId id="643" r:id="rId24"/>
    <p:sldId id="644" r:id="rId25"/>
    <p:sldId id="685" r:id="rId26"/>
    <p:sldId id="686" r:id="rId27"/>
    <p:sldId id="650" r:id="rId28"/>
    <p:sldId id="691" r:id="rId29"/>
    <p:sldId id="692" r:id="rId30"/>
    <p:sldId id="693" r:id="rId31"/>
    <p:sldId id="658" r:id="rId32"/>
    <p:sldId id="593" r:id="rId33"/>
    <p:sldId id="659" r:id="rId34"/>
    <p:sldId id="662" r:id="rId35"/>
    <p:sldId id="660" r:id="rId36"/>
    <p:sldId id="661" r:id="rId37"/>
    <p:sldId id="663" r:id="rId38"/>
    <p:sldId id="653" r:id="rId39"/>
    <p:sldId id="694" r:id="rId40"/>
    <p:sldId id="695" r:id="rId41"/>
    <p:sldId id="696" r:id="rId42"/>
    <p:sldId id="697" r:id="rId43"/>
    <p:sldId id="698" r:id="rId44"/>
    <p:sldId id="699" r:id="rId45"/>
    <p:sldId id="700" r:id="rId46"/>
    <p:sldId id="466" r:id="rId4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CC66"/>
    <a:srgbClr val="FFFFFF"/>
    <a:srgbClr val="27AE61"/>
    <a:srgbClr val="BECB95"/>
    <a:srgbClr val="00CC99"/>
    <a:srgbClr val="2DCC70"/>
    <a:srgbClr val="66FF99"/>
    <a:srgbClr val="079D02"/>
    <a:srgbClr val="7E8C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94" autoAdjust="0"/>
    <p:restoredTop sz="94664" autoAdjust="0"/>
  </p:normalViewPr>
  <p:slideViewPr>
    <p:cSldViewPr snapToGrid="0">
      <p:cViewPr>
        <p:scale>
          <a:sx n="70" d="100"/>
          <a:sy n="70" d="100"/>
        </p:scale>
        <p:origin x="522" y="150"/>
      </p:cViewPr>
      <p:guideLst>
        <p:guide orient="horz" pos="2160"/>
        <p:guide pos="3840"/>
      </p:guideLst>
    </p:cSldViewPr>
  </p:slideViewPr>
  <p:notesTextViewPr>
    <p:cViewPr>
      <p:scale>
        <a:sx n="1" d="1"/>
        <a:sy n="1" d="1"/>
      </p:scale>
      <p:origin x="0" y="0"/>
    </p:cViewPr>
  </p:notesTextViewPr>
  <p:notesViewPr>
    <p:cSldViewPr snapToGrid="0">
      <p:cViewPr varScale="1">
        <p:scale>
          <a:sx n="56" d="100"/>
          <a:sy n="56" d="100"/>
        </p:scale>
        <p:origin x="199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45A36F-729C-4B37-ACA4-A4E4DA69A19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77B9F67D-A04C-4EED-B29D-AA2394EDDB46}">
      <dgm:prSet phldrT="[Text]"/>
      <dgm:spPr>
        <a:solidFill>
          <a:srgbClr val="002060"/>
        </a:solidFill>
      </dgm:spPr>
      <dgm:t>
        <a:bodyPr/>
        <a:lstStyle/>
        <a:p>
          <a:r>
            <a:rPr lang="en-US" dirty="0"/>
            <a:t>1</a:t>
          </a:r>
          <a:endParaRPr lang="en-IN" dirty="0"/>
        </a:p>
      </dgm:t>
    </dgm:pt>
    <dgm:pt modelId="{F7439713-8295-4305-9467-F08B989C16F7}" type="parTrans" cxnId="{28C7960B-F4E7-4B89-91E5-76EDEC49C871}">
      <dgm:prSet/>
      <dgm:spPr/>
      <dgm:t>
        <a:bodyPr/>
        <a:lstStyle/>
        <a:p>
          <a:endParaRPr lang="en-IN"/>
        </a:p>
      </dgm:t>
    </dgm:pt>
    <dgm:pt modelId="{CF753BE1-12C4-4F94-B2C8-51B763B0A2E9}" type="sibTrans" cxnId="{28C7960B-F4E7-4B89-91E5-76EDEC49C871}">
      <dgm:prSet/>
      <dgm:spPr/>
      <dgm:t>
        <a:bodyPr/>
        <a:lstStyle/>
        <a:p>
          <a:endParaRPr lang="en-IN"/>
        </a:p>
      </dgm:t>
    </dgm:pt>
    <dgm:pt modelId="{5890E7C6-EA51-4CE5-8871-DB0695C9197B}">
      <dgm:prSet phldrT="[Text]" custT="1"/>
      <dgm:spPr>
        <a:solidFill>
          <a:srgbClr val="002060">
            <a:alpha val="90000"/>
          </a:srgbClr>
        </a:solidFill>
      </dgm:spPr>
      <dgm:t>
        <a:bodyPr/>
        <a:lstStyle/>
        <a:p>
          <a:r>
            <a:rPr lang="en-US" sz="2500" baseline="0" dirty="0">
              <a:solidFill>
                <a:schemeClr val="bg1"/>
              </a:solidFill>
            </a:rPr>
            <a:t>About VCS</a:t>
          </a:r>
          <a:endParaRPr lang="en-IN" sz="2500" baseline="0" dirty="0">
            <a:solidFill>
              <a:schemeClr val="bg1"/>
            </a:solidFill>
          </a:endParaRPr>
        </a:p>
      </dgm:t>
    </dgm:pt>
    <dgm:pt modelId="{644B9A46-35FE-4EE0-90EC-AC46278C26D8}" type="parTrans" cxnId="{CCA14F6A-BFA1-45D0-939A-5E5C5D7F19C5}">
      <dgm:prSet/>
      <dgm:spPr/>
      <dgm:t>
        <a:bodyPr/>
        <a:lstStyle/>
        <a:p>
          <a:endParaRPr lang="en-IN"/>
        </a:p>
      </dgm:t>
    </dgm:pt>
    <dgm:pt modelId="{501CB9B5-35DE-452B-B0C0-E9C73FF0566F}" type="sibTrans" cxnId="{CCA14F6A-BFA1-45D0-939A-5E5C5D7F19C5}">
      <dgm:prSet/>
      <dgm:spPr/>
      <dgm:t>
        <a:bodyPr/>
        <a:lstStyle/>
        <a:p>
          <a:endParaRPr lang="en-IN"/>
        </a:p>
      </dgm:t>
    </dgm:pt>
    <dgm:pt modelId="{2EFB8E77-E9FC-4329-AABD-F44FFF5F74E0}">
      <dgm:prSet phldrT="[Text]"/>
      <dgm:spPr/>
      <dgm:t>
        <a:bodyPr/>
        <a:lstStyle/>
        <a:p>
          <a:r>
            <a:rPr lang="en-US" dirty="0"/>
            <a:t>2</a:t>
          </a:r>
          <a:endParaRPr lang="en-IN" dirty="0"/>
        </a:p>
      </dgm:t>
    </dgm:pt>
    <dgm:pt modelId="{FB2A1403-3770-4AFF-8AC1-FE158F0B02DE}" type="parTrans" cxnId="{B165965F-2AAC-4877-9297-7B81C789AF94}">
      <dgm:prSet/>
      <dgm:spPr/>
      <dgm:t>
        <a:bodyPr/>
        <a:lstStyle/>
        <a:p>
          <a:endParaRPr lang="en-IN"/>
        </a:p>
      </dgm:t>
    </dgm:pt>
    <dgm:pt modelId="{136FCCB8-E74E-4356-95B7-E3F030BEA15A}" type="sibTrans" cxnId="{B165965F-2AAC-4877-9297-7B81C789AF94}">
      <dgm:prSet/>
      <dgm:spPr/>
      <dgm:t>
        <a:bodyPr/>
        <a:lstStyle/>
        <a:p>
          <a:endParaRPr lang="en-IN"/>
        </a:p>
      </dgm:t>
    </dgm:pt>
    <dgm:pt modelId="{F7307940-E1AD-49A8-880E-CFAF8F6C24FB}">
      <dgm:prSet phldrT="[Text]"/>
      <dgm:spPr/>
      <dgm:t>
        <a:bodyPr/>
        <a:lstStyle/>
        <a:p>
          <a:r>
            <a:rPr lang="en-US" dirty="0"/>
            <a:t>About </a:t>
          </a:r>
          <a:r>
            <a:rPr lang="en-US" dirty="0" err="1"/>
            <a:t>OSiSoft</a:t>
          </a:r>
          <a:endParaRPr lang="en-IN" dirty="0"/>
        </a:p>
      </dgm:t>
    </dgm:pt>
    <dgm:pt modelId="{3427532A-81FE-4640-AB6B-489F8BB82D01}" type="parTrans" cxnId="{B78A3BC1-718D-411B-9CDF-B3B5DBFF34ED}">
      <dgm:prSet/>
      <dgm:spPr/>
      <dgm:t>
        <a:bodyPr/>
        <a:lstStyle/>
        <a:p>
          <a:endParaRPr lang="en-IN"/>
        </a:p>
      </dgm:t>
    </dgm:pt>
    <dgm:pt modelId="{B1F58251-C37A-4D0C-9AB9-B123F36103AF}" type="sibTrans" cxnId="{B78A3BC1-718D-411B-9CDF-B3B5DBFF34ED}">
      <dgm:prSet/>
      <dgm:spPr/>
      <dgm:t>
        <a:bodyPr/>
        <a:lstStyle/>
        <a:p>
          <a:endParaRPr lang="en-IN"/>
        </a:p>
      </dgm:t>
    </dgm:pt>
    <dgm:pt modelId="{A96C9A63-FB0B-413C-A1B1-A9C2F234C90F}">
      <dgm:prSet phldrT="[Text]"/>
      <dgm:spPr/>
      <dgm:t>
        <a:bodyPr/>
        <a:lstStyle/>
        <a:p>
          <a:r>
            <a:rPr lang="en-US" dirty="0"/>
            <a:t>3</a:t>
          </a:r>
          <a:endParaRPr lang="en-IN" dirty="0"/>
        </a:p>
      </dgm:t>
    </dgm:pt>
    <dgm:pt modelId="{D89784DC-A4EC-4773-BB0E-ABE002910972}" type="parTrans" cxnId="{3E08B4E0-3250-42ED-AE81-44904316ACEA}">
      <dgm:prSet/>
      <dgm:spPr/>
      <dgm:t>
        <a:bodyPr/>
        <a:lstStyle/>
        <a:p>
          <a:endParaRPr lang="en-IN"/>
        </a:p>
      </dgm:t>
    </dgm:pt>
    <dgm:pt modelId="{2BA3F608-0DB0-441D-9017-A672B306498E}" type="sibTrans" cxnId="{3E08B4E0-3250-42ED-AE81-44904316ACEA}">
      <dgm:prSet/>
      <dgm:spPr/>
      <dgm:t>
        <a:bodyPr/>
        <a:lstStyle/>
        <a:p>
          <a:endParaRPr lang="en-IN"/>
        </a:p>
      </dgm:t>
    </dgm:pt>
    <dgm:pt modelId="{10E6D3EB-F722-4FAA-8F4B-D3AF51A77C15}">
      <dgm:prSet phldrT="[Text]"/>
      <dgm:spPr/>
      <dgm:t>
        <a:bodyPr/>
        <a:lstStyle/>
        <a:p>
          <a:r>
            <a:rPr lang="en-IN" dirty="0"/>
            <a:t>Proposed</a:t>
          </a:r>
          <a:r>
            <a:rPr lang="en-IN" baseline="0" dirty="0"/>
            <a:t> Solutions</a:t>
          </a:r>
          <a:endParaRPr lang="en-IN" dirty="0"/>
        </a:p>
      </dgm:t>
    </dgm:pt>
    <dgm:pt modelId="{9830DA7D-A234-4164-9973-D36E52044AC3}" type="sibTrans" cxnId="{C61A5D1A-0FF9-4A86-A327-4DE43D9BA38A}">
      <dgm:prSet/>
      <dgm:spPr/>
      <dgm:t>
        <a:bodyPr/>
        <a:lstStyle/>
        <a:p>
          <a:endParaRPr lang="en-IN"/>
        </a:p>
      </dgm:t>
    </dgm:pt>
    <dgm:pt modelId="{D44217B9-5E8B-445B-B87B-D3AA303FD7F2}" type="parTrans" cxnId="{C61A5D1A-0FF9-4A86-A327-4DE43D9BA38A}">
      <dgm:prSet/>
      <dgm:spPr/>
      <dgm:t>
        <a:bodyPr/>
        <a:lstStyle/>
        <a:p>
          <a:endParaRPr lang="en-IN"/>
        </a:p>
      </dgm:t>
    </dgm:pt>
    <dgm:pt modelId="{41E8D0D4-24C9-4111-AE12-CEBB05BE7B37}" type="pres">
      <dgm:prSet presAssocID="{2345A36F-729C-4B37-ACA4-A4E4DA69A191}" presName="Name0" presStyleCnt="0">
        <dgm:presLayoutVars>
          <dgm:dir/>
          <dgm:animLvl val="lvl"/>
          <dgm:resizeHandles val="exact"/>
        </dgm:presLayoutVars>
      </dgm:prSet>
      <dgm:spPr/>
      <dgm:t>
        <a:bodyPr/>
        <a:lstStyle/>
        <a:p>
          <a:endParaRPr lang="en-IN"/>
        </a:p>
      </dgm:t>
    </dgm:pt>
    <dgm:pt modelId="{B580CF43-F7DA-4EEF-AF07-94A4E5C30543}" type="pres">
      <dgm:prSet presAssocID="{77B9F67D-A04C-4EED-B29D-AA2394EDDB46}" presName="linNode" presStyleCnt="0"/>
      <dgm:spPr/>
    </dgm:pt>
    <dgm:pt modelId="{B7AAFF2B-09A5-4A40-B20E-BD61DC89C59B}" type="pres">
      <dgm:prSet presAssocID="{77B9F67D-A04C-4EED-B29D-AA2394EDDB46}" presName="parentText" presStyleLbl="node1" presStyleIdx="0" presStyleCnt="3" custScaleX="33880">
        <dgm:presLayoutVars>
          <dgm:chMax val="1"/>
          <dgm:bulletEnabled val="1"/>
        </dgm:presLayoutVars>
      </dgm:prSet>
      <dgm:spPr/>
      <dgm:t>
        <a:bodyPr/>
        <a:lstStyle/>
        <a:p>
          <a:endParaRPr lang="en-IN"/>
        </a:p>
      </dgm:t>
    </dgm:pt>
    <dgm:pt modelId="{A266B5EB-A178-4FFD-9782-67AD209561E2}" type="pres">
      <dgm:prSet presAssocID="{77B9F67D-A04C-4EED-B29D-AA2394EDDB46}" presName="descendantText" presStyleLbl="alignAccFollowNode1" presStyleIdx="0" presStyleCnt="3" custScaleX="98101" custScaleY="127066">
        <dgm:presLayoutVars>
          <dgm:bulletEnabled val="1"/>
        </dgm:presLayoutVars>
      </dgm:prSet>
      <dgm:spPr/>
      <dgm:t>
        <a:bodyPr/>
        <a:lstStyle/>
        <a:p>
          <a:endParaRPr lang="en-IN"/>
        </a:p>
      </dgm:t>
    </dgm:pt>
    <dgm:pt modelId="{FB668572-F25D-4703-A0CC-73B64F7480F2}" type="pres">
      <dgm:prSet presAssocID="{CF753BE1-12C4-4F94-B2C8-51B763B0A2E9}" presName="sp" presStyleCnt="0"/>
      <dgm:spPr/>
    </dgm:pt>
    <dgm:pt modelId="{C09DC2C5-BA59-46D8-BB20-92CEE966C4F8}" type="pres">
      <dgm:prSet presAssocID="{2EFB8E77-E9FC-4329-AABD-F44FFF5F74E0}" presName="linNode" presStyleCnt="0"/>
      <dgm:spPr/>
    </dgm:pt>
    <dgm:pt modelId="{33CAE34B-3B28-4310-8DDB-3BE6F9726AB8}" type="pres">
      <dgm:prSet presAssocID="{2EFB8E77-E9FC-4329-AABD-F44FFF5F74E0}" presName="parentText" presStyleLbl="node1" presStyleIdx="1" presStyleCnt="3" custScaleX="33880" custLinFactNeighborY="-1">
        <dgm:presLayoutVars>
          <dgm:chMax val="1"/>
          <dgm:bulletEnabled val="1"/>
        </dgm:presLayoutVars>
      </dgm:prSet>
      <dgm:spPr/>
      <dgm:t>
        <a:bodyPr/>
        <a:lstStyle/>
        <a:p>
          <a:endParaRPr lang="en-IN"/>
        </a:p>
      </dgm:t>
    </dgm:pt>
    <dgm:pt modelId="{63280D4E-CB56-4A60-8D05-0F5A8A3F2E26}" type="pres">
      <dgm:prSet presAssocID="{2EFB8E77-E9FC-4329-AABD-F44FFF5F74E0}" presName="descendantText" presStyleLbl="alignAccFollowNode1" presStyleIdx="1" presStyleCnt="3" custScaleX="98101">
        <dgm:presLayoutVars>
          <dgm:bulletEnabled val="1"/>
        </dgm:presLayoutVars>
      </dgm:prSet>
      <dgm:spPr/>
      <dgm:t>
        <a:bodyPr/>
        <a:lstStyle/>
        <a:p>
          <a:endParaRPr lang="en-IN"/>
        </a:p>
      </dgm:t>
    </dgm:pt>
    <dgm:pt modelId="{EFBDC9F2-3764-41A0-B214-1C86E1A72849}" type="pres">
      <dgm:prSet presAssocID="{136FCCB8-E74E-4356-95B7-E3F030BEA15A}" presName="sp" presStyleCnt="0"/>
      <dgm:spPr/>
    </dgm:pt>
    <dgm:pt modelId="{8FA8C5D7-B09D-4BAB-977A-61EAD6F70EB3}" type="pres">
      <dgm:prSet presAssocID="{A96C9A63-FB0B-413C-A1B1-A9C2F234C90F}" presName="linNode" presStyleCnt="0"/>
      <dgm:spPr/>
    </dgm:pt>
    <dgm:pt modelId="{ABCDAD13-576C-472C-B56C-BC2D6FDBF579}" type="pres">
      <dgm:prSet presAssocID="{A96C9A63-FB0B-413C-A1B1-A9C2F234C90F}" presName="parentText" presStyleLbl="node1" presStyleIdx="2" presStyleCnt="3" custScaleX="33880" custLinFactNeighborY="2735">
        <dgm:presLayoutVars>
          <dgm:chMax val="1"/>
          <dgm:bulletEnabled val="1"/>
        </dgm:presLayoutVars>
      </dgm:prSet>
      <dgm:spPr/>
      <dgm:t>
        <a:bodyPr/>
        <a:lstStyle/>
        <a:p>
          <a:endParaRPr lang="en-IN"/>
        </a:p>
      </dgm:t>
    </dgm:pt>
    <dgm:pt modelId="{825D4F3D-51A3-4466-9CB4-84B28A7A3AB8}" type="pres">
      <dgm:prSet presAssocID="{A96C9A63-FB0B-413C-A1B1-A9C2F234C90F}" presName="descendantText" presStyleLbl="alignAccFollowNode1" presStyleIdx="2" presStyleCnt="3" custScaleX="98101" custScaleY="124946" custLinFactNeighborY="216">
        <dgm:presLayoutVars>
          <dgm:bulletEnabled val="1"/>
        </dgm:presLayoutVars>
      </dgm:prSet>
      <dgm:spPr/>
      <dgm:t>
        <a:bodyPr/>
        <a:lstStyle/>
        <a:p>
          <a:endParaRPr lang="en-IN"/>
        </a:p>
      </dgm:t>
    </dgm:pt>
  </dgm:ptLst>
  <dgm:cxnLst>
    <dgm:cxn modelId="{3E08B4E0-3250-42ED-AE81-44904316ACEA}" srcId="{2345A36F-729C-4B37-ACA4-A4E4DA69A191}" destId="{A96C9A63-FB0B-413C-A1B1-A9C2F234C90F}" srcOrd="2" destOrd="0" parTransId="{D89784DC-A4EC-4773-BB0E-ABE002910972}" sibTransId="{2BA3F608-0DB0-441D-9017-A672B306498E}"/>
    <dgm:cxn modelId="{1475519F-DAF1-4081-A222-D49C30664CDD}" type="presOf" srcId="{2345A36F-729C-4B37-ACA4-A4E4DA69A191}" destId="{41E8D0D4-24C9-4111-AE12-CEBB05BE7B37}" srcOrd="0" destOrd="0" presId="urn:microsoft.com/office/officeart/2005/8/layout/vList5"/>
    <dgm:cxn modelId="{C4137FFB-990F-4BC9-A37C-5D92C8C6990D}" type="presOf" srcId="{10E6D3EB-F722-4FAA-8F4B-D3AF51A77C15}" destId="{825D4F3D-51A3-4466-9CB4-84B28A7A3AB8}" srcOrd="0" destOrd="0" presId="urn:microsoft.com/office/officeart/2005/8/layout/vList5"/>
    <dgm:cxn modelId="{7F919816-754B-4B78-BA92-317311CC41CB}" type="presOf" srcId="{F7307940-E1AD-49A8-880E-CFAF8F6C24FB}" destId="{63280D4E-CB56-4A60-8D05-0F5A8A3F2E26}" srcOrd="0" destOrd="0" presId="urn:microsoft.com/office/officeart/2005/8/layout/vList5"/>
    <dgm:cxn modelId="{28C7960B-F4E7-4B89-91E5-76EDEC49C871}" srcId="{2345A36F-729C-4B37-ACA4-A4E4DA69A191}" destId="{77B9F67D-A04C-4EED-B29D-AA2394EDDB46}" srcOrd="0" destOrd="0" parTransId="{F7439713-8295-4305-9467-F08B989C16F7}" sibTransId="{CF753BE1-12C4-4F94-B2C8-51B763B0A2E9}"/>
    <dgm:cxn modelId="{04D21F5A-D6F2-4FAB-992C-B8D9BDD83F00}" type="presOf" srcId="{5890E7C6-EA51-4CE5-8871-DB0695C9197B}" destId="{A266B5EB-A178-4FFD-9782-67AD209561E2}" srcOrd="0" destOrd="0" presId="urn:microsoft.com/office/officeart/2005/8/layout/vList5"/>
    <dgm:cxn modelId="{B78A3BC1-718D-411B-9CDF-B3B5DBFF34ED}" srcId="{2EFB8E77-E9FC-4329-AABD-F44FFF5F74E0}" destId="{F7307940-E1AD-49A8-880E-CFAF8F6C24FB}" srcOrd="0" destOrd="0" parTransId="{3427532A-81FE-4640-AB6B-489F8BB82D01}" sibTransId="{B1F58251-C37A-4D0C-9AB9-B123F36103AF}"/>
    <dgm:cxn modelId="{B165965F-2AAC-4877-9297-7B81C789AF94}" srcId="{2345A36F-729C-4B37-ACA4-A4E4DA69A191}" destId="{2EFB8E77-E9FC-4329-AABD-F44FFF5F74E0}" srcOrd="1" destOrd="0" parTransId="{FB2A1403-3770-4AFF-8AC1-FE158F0B02DE}" sibTransId="{136FCCB8-E74E-4356-95B7-E3F030BEA15A}"/>
    <dgm:cxn modelId="{FF748F57-D297-47E9-A518-5F304344D779}" type="presOf" srcId="{77B9F67D-A04C-4EED-B29D-AA2394EDDB46}" destId="{B7AAFF2B-09A5-4A40-B20E-BD61DC89C59B}" srcOrd="0" destOrd="0" presId="urn:microsoft.com/office/officeart/2005/8/layout/vList5"/>
    <dgm:cxn modelId="{E813F495-351B-4D35-8ABB-7F047558572C}" type="presOf" srcId="{A96C9A63-FB0B-413C-A1B1-A9C2F234C90F}" destId="{ABCDAD13-576C-472C-B56C-BC2D6FDBF579}" srcOrd="0" destOrd="0" presId="urn:microsoft.com/office/officeart/2005/8/layout/vList5"/>
    <dgm:cxn modelId="{CCA14F6A-BFA1-45D0-939A-5E5C5D7F19C5}" srcId="{77B9F67D-A04C-4EED-B29D-AA2394EDDB46}" destId="{5890E7C6-EA51-4CE5-8871-DB0695C9197B}" srcOrd="0" destOrd="0" parTransId="{644B9A46-35FE-4EE0-90EC-AC46278C26D8}" sibTransId="{501CB9B5-35DE-452B-B0C0-E9C73FF0566F}"/>
    <dgm:cxn modelId="{4A3760AA-9C58-48F5-88CA-DAB344A24871}" type="presOf" srcId="{2EFB8E77-E9FC-4329-AABD-F44FFF5F74E0}" destId="{33CAE34B-3B28-4310-8DDB-3BE6F9726AB8}" srcOrd="0" destOrd="0" presId="urn:microsoft.com/office/officeart/2005/8/layout/vList5"/>
    <dgm:cxn modelId="{C61A5D1A-0FF9-4A86-A327-4DE43D9BA38A}" srcId="{A96C9A63-FB0B-413C-A1B1-A9C2F234C90F}" destId="{10E6D3EB-F722-4FAA-8F4B-D3AF51A77C15}" srcOrd="0" destOrd="0" parTransId="{D44217B9-5E8B-445B-B87B-D3AA303FD7F2}" sibTransId="{9830DA7D-A234-4164-9973-D36E52044AC3}"/>
    <dgm:cxn modelId="{7B5258E6-750E-4219-8AEE-C30B916EA8A1}" type="presParOf" srcId="{41E8D0D4-24C9-4111-AE12-CEBB05BE7B37}" destId="{B580CF43-F7DA-4EEF-AF07-94A4E5C30543}" srcOrd="0" destOrd="0" presId="urn:microsoft.com/office/officeart/2005/8/layout/vList5"/>
    <dgm:cxn modelId="{294193DE-CDD5-45B5-A828-28FD1A899B20}" type="presParOf" srcId="{B580CF43-F7DA-4EEF-AF07-94A4E5C30543}" destId="{B7AAFF2B-09A5-4A40-B20E-BD61DC89C59B}" srcOrd="0" destOrd="0" presId="urn:microsoft.com/office/officeart/2005/8/layout/vList5"/>
    <dgm:cxn modelId="{E4E16335-F708-43FC-8378-FF7E8DC98302}" type="presParOf" srcId="{B580CF43-F7DA-4EEF-AF07-94A4E5C30543}" destId="{A266B5EB-A178-4FFD-9782-67AD209561E2}" srcOrd="1" destOrd="0" presId="urn:microsoft.com/office/officeart/2005/8/layout/vList5"/>
    <dgm:cxn modelId="{249E5F72-B9BB-4782-8E79-9FF4AFF3B011}" type="presParOf" srcId="{41E8D0D4-24C9-4111-AE12-CEBB05BE7B37}" destId="{FB668572-F25D-4703-A0CC-73B64F7480F2}" srcOrd="1" destOrd="0" presId="urn:microsoft.com/office/officeart/2005/8/layout/vList5"/>
    <dgm:cxn modelId="{0E438231-F633-418D-A484-282109475AB1}" type="presParOf" srcId="{41E8D0D4-24C9-4111-AE12-CEBB05BE7B37}" destId="{C09DC2C5-BA59-46D8-BB20-92CEE966C4F8}" srcOrd="2" destOrd="0" presId="urn:microsoft.com/office/officeart/2005/8/layout/vList5"/>
    <dgm:cxn modelId="{0B5AA9CB-AB56-4F61-BEEC-11A3BC4BF411}" type="presParOf" srcId="{C09DC2C5-BA59-46D8-BB20-92CEE966C4F8}" destId="{33CAE34B-3B28-4310-8DDB-3BE6F9726AB8}" srcOrd="0" destOrd="0" presId="urn:microsoft.com/office/officeart/2005/8/layout/vList5"/>
    <dgm:cxn modelId="{8B15DA0B-8BA3-45B6-8E23-11A84F773771}" type="presParOf" srcId="{C09DC2C5-BA59-46D8-BB20-92CEE966C4F8}" destId="{63280D4E-CB56-4A60-8D05-0F5A8A3F2E26}" srcOrd="1" destOrd="0" presId="urn:microsoft.com/office/officeart/2005/8/layout/vList5"/>
    <dgm:cxn modelId="{68A9E94B-47D3-46BB-8A20-6758CDAE0401}" type="presParOf" srcId="{41E8D0D4-24C9-4111-AE12-CEBB05BE7B37}" destId="{EFBDC9F2-3764-41A0-B214-1C86E1A72849}" srcOrd="3" destOrd="0" presId="urn:microsoft.com/office/officeart/2005/8/layout/vList5"/>
    <dgm:cxn modelId="{C87B3D9D-C59E-4BB5-8D0A-23F09D8208DF}" type="presParOf" srcId="{41E8D0D4-24C9-4111-AE12-CEBB05BE7B37}" destId="{8FA8C5D7-B09D-4BAB-977A-61EAD6F70EB3}" srcOrd="4" destOrd="0" presId="urn:microsoft.com/office/officeart/2005/8/layout/vList5"/>
    <dgm:cxn modelId="{1A530A57-A455-427D-A52A-CD2E81D22074}" type="presParOf" srcId="{8FA8C5D7-B09D-4BAB-977A-61EAD6F70EB3}" destId="{ABCDAD13-576C-472C-B56C-BC2D6FDBF579}" srcOrd="0" destOrd="0" presId="urn:microsoft.com/office/officeart/2005/8/layout/vList5"/>
    <dgm:cxn modelId="{D13AA316-E390-4407-9831-59D255EF54D4}" type="presParOf" srcId="{8FA8C5D7-B09D-4BAB-977A-61EAD6F70EB3}" destId="{825D4F3D-51A3-4466-9CB4-84B28A7A3AB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66B5EB-A178-4FFD-9782-67AD209561E2}">
      <dsp:nvSpPr>
        <dsp:cNvPr id="0" name=""/>
        <dsp:cNvSpPr/>
      </dsp:nvSpPr>
      <dsp:spPr>
        <a:xfrm rot="5400000">
          <a:off x="2930099" y="-1528021"/>
          <a:ext cx="504486" cy="3560862"/>
        </a:xfrm>
        <a:prstGeom prst="round2SameRect">
          <a:avLst/>
        </a:prstGeom>
        <a:solidFill>
          <a:srgbClr val="00206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90" tIns="74295" rIns="148590" bIns="74295" numCol="1" spcCol="1270" anchor="ctr" anchorCtr="0">
          <a:noAutofit/>
        </a:bodyPr>
        <a:lstStyle/>
        <a:p>
          <a:pPr marL="228600" lvl="1" indent="-228600" algn="l" defTabSz="1111250">
            <a:lnSpc>
              <a:spcPct val="90000"/>
            </a:lnSpc>
            <a:spcBef>
              <a:spcPct val="0"/>
            </a:spcBef>
            <a:spcAft>
              <a:spcPct val="15000"/>
            </a:spcAft>
            <a:buChar char="••"/>
          </a:pPr>
          <a:r>
            <a:rPr lang="en-US" sz="2500" kern="1200" baseline="0" dirty="0">
              <a:solidFill>
                <a:schemeClr val="bg1"/>
              </a:solidFill>
            </a:rPr>
            <a:t>About VCS</a:t>
          </a:r>
          <a:endParaRPr lang="en-IN" sz="2500" kern="1200" baseline="0" dirty="0">
            <a:solidFill>
              <a:schemeClr val="bg1"/>
            </a:solidFill>
          </a:endParaRPr>
        </a:p>
      </dsp:txBody>
      <dsp:txXfrm rot="-5400000">
        <a:off x="1401912" y="24793"/>
        <a:ext cx="3536235" cy="455232"/>
      </dsp:txXfrm>
    </dsp:sp>
    <dsp:sp modelId="{B7AAFF2B-09A5-4A40-B20E-BD61DC89C59B}">
      <dsp:nvSpPr>
        <dsp:cNvPr id="0" name=""/>
        <dsp:cNvSpPr/>
      </dsp:nvSpPr>
      <dsp:spPr>
        <a:xfrm>
          <a:off x="710163" y="4267"/>
          <a:ext cx="691747" cy="496283"/>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a:t>1</a:t>
          </a:r>
          <a:endParaRPr lang="en-IN" sz="2500" kern="1200" dirty="0"/>
        </a:p>
      </dsp:txBody>
      <dsp:txXfrm>
        <a:off x="734390" y="28494"/>
        <a:ext cx="643293" cy="447829"/>
      </dsp:txXfrm>
    </dsp:sp>
    <dsp:sp modelId="{63280D4E-CB56-4A60-8D05-0F5A8A3F2E26}">
      <dsp:nvSpPr>
        <dsp:cNvPr id="0" name=""/>
        <dsp:cNvSpPr/>
      </dsp:nvSpPr>
      <dsp:spPr>
        <a:xfrm rot="5400000">
          <a:off x="2986245" y="-1004562"/>
          <a:ext cx="397027" cy="356434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About </a:t>
          </a:r>
          <a:r>
            <a:rPr lang="en-US" sz="2000" kern="1200" dirty="0" err="1"/>
            <a:t>OSiSoft</a:t>
          </a:r>
          <a:endParaRPr lang="en-IN" sz="2000" kern="1200" dirty="0"/>
        </a:p>
      </dsp:txBody>
      <dsp:txXfrm rot="-5400000">
        <a:off x="1402588" y="598476"/>
        <a:ext cx="3544962" cy="358265"/>
      </dsp:txXfrm>
    </dsp:sp>
    <dsp:sp modelId="{33CAE34B-3B28-4310-8DDB-3BE6F9726AB8}">
      <dsp:nvSpPr>
        <dsp:cNvPr id="0" name=""/>
        <dsp:cNvSpPr/>
      </dsp:nvSpPr>
      <dsp:spPr>
        <a:xfrm>
          <a:off x="710163" y="529462"/>
          <a:ext cx="692423" cy="4962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a:t>2</a:t>
          </a:r>
          <a:endParaRPr lang="en-IN" sz="2500" kern="1200" dirty="0"/>
        </a:p>
      </dsp:txBody>
      <dsp:txXfrm>
        <a:off x="734390" y="553689"/>
        <a:ext cx="643969" cy="447829"/>
      </dsp:txXfrm>
    </dsp:sp>
    <dsp:sp modelId="{825D4F3D-51A3-4466-9CB4-84B28A7A3AB8}">
      <dsp:nvSpPr>
        <dsp:cNvPr id="0" name=""/>
        <dsp:cNvSpPr/>
      </dsp:nvSpPr>
      <dsp:spPr>
        <a:xfrm rot="5400000">
          <a:off x="2936724" y="-483190"/>
          <a:ext cx="496069" cy="356434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t>Proposed</a:t>
          </a:r>
          <a:r>
            <a:rPr lang="en-IN" sz="2000" kern="1200" baseline="0" dirty="0"/>
            <a:t> Solutions</a:t>
          </a:r>
          <a:endParaRPr lang="en-IN" sz="2000" kern="1200" dirty="0"/>
        </a:p>
      </dsp:txBody>
      <dsp:txXfrm rot="-5400000">
        <a:off x="1402587" y="1075163"/>
        <a:ext cx="3540127" cy="447637"/>
      </dsp:txXfrm>
    </dsp:sp>
    <dsp:sp modelId="{ABCDAD13-576C-472C-B56C-BC2D6FDBF579}">
      <dsp:nvSpPr>
        <dsp:cNvPr id="0" name=""/>
        <dsp:cNvSpPr/>
      </dsp:nvSpPr>
      <dsp:spPr>
        <a:xfrm>
          <a:off x="710163" y="1050732"/>
          <a:ext cx="692423" cy="4962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a:t>3</a:t>
          </a:r>
          <a:endParaRPr lang="en-IN" sz="2500" kern="1200" dirty="0"/>
        </a:p>
      </dsp:txBody>
      <dsp:txXfrm>
        <a:off x="734390" y="1074959"/>
        <a:ext cx="643969" cy="44782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FCF5CC-76C1-4A27-9F68-9DF8B2F83D08}" type="datetimeFigureOut">
              <a:rPr lang="en-US" smtClean="0"/>
              <a:t>02/14/2019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E16FCB-5458-4E3C-AA9C-10960E6BC653}" type="slidenum">
              <a:rPr lang="en-US" smtClean="0"/>
              <a:t>‹#›</a:t>
            </a:fld>
            <a:endParaRPr lang="en-US"/>
          </a:p>
        </p:txBody>
      </p:sp>
    </p:spTree>
    <p:extLst>
      <p:ext uri="{BB962C8B-B14F-4D97-AF65-F5344CB8AC3E}">
        <p14:creationId xmlns:p14="http://schemas.microsoft.com/office/powerpoint/2010/main" val="528805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E16FCB-5458-4E3C-AA9C-10960E6BC653}" type="slidenum">
              <a:rPr lang="en-US" smtClean="0"/>
              <a:t>1</a:t>
            </a:fld>
            <a:endParaRPr lang="en-US" dirty="0"/>
          </a:p>
        </p:txBody>
      </p:sp>
    </p:spTree>
    <p:extLst>
      <p:ext uri="{BB962C8B-B14F-4D97-AF65-F5344CB8AC3E}">
        <p14:creationId xmlns:p14="http://schemas.microsoft.com/office/powerpoint/2010/main" val="484194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E16FCB-5458-4E3C-AA9C-10960E6BC653}" type="slidenum">
              <a:rPr lang="en-US" smtClean="0"/>
              <a:t>46</a:t>
            </a:fld>
            <a:endParaRPr lang="en-US"/>
          </a:p>
        </p:txBody>
      </p:sp>
    </p:spTree>
    <p:extLst>
      <p:ext uri="{BB962C8B-B14F-4D97-AF65-F5344CB8AC3E}">
        <p14:creationId xmlns:p14="http://schemas.microsoft.com/office/powerpoint/2010/main" val="3973453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r>
              <a:rPr lang="en-US" sz="1200" b="1" kern="1200" dirty="0">
                <a:solidFill>
                  <a:schemeClr val="tx1"/>
                </a:solidFill>
                <a:latin typeface="+mn-lt"/>
                <a:ea typeface="+mn-ea"/>
                <a:cs typeface="+mn-cs"/>
              </a:rPr>
              <a:t>Intention of this Slide:</a:t>
            </a:r>
          </a:p>
          <a:p>
            <a:r>
              <a:rPr lang="en-US" sz="1200" kern="1200" dirty="0">
                <a:solidFill>
                  <a:schemeClr val="tx1"/>
                </a:solidFill>
                <a:latin typeface="+mn-lt"/>
                <a:ea typeface="+mn-ea"/>
                <a:cs typeface="+mn-cs"/>
              </a:rPr>
              <a:t>The audience gets how the</a:t>
            </a:r>
            <a:r>
              <a:rPr lang="en-US" sz="1200" kern="1200" baseline="0" dirty="0">
                <a:solidFill>
                  <a:schemeClr val="tx1"/>
                </a:solidFill>
                <a:latin typeface="+mn-lt"/>
                <a:ea typeface="+mn-ea"/>
                <a:cs typeface="+mn-cs"/>
              </a:rPr>
              <a:t> ‘traditional’ strategy is unworkable.  </a:t>
            </a:r>
          </a:p>
          <a:p>
            <a:r>
              <a:rPr lang="en-US" sz="1200" kern="1200" baseline="0" dirty="0">
                <a:solidFill>
                  <a:schemeClr val="tx1"/>
                </a:solidFill>
                <a:latin typeface="+mn-lt"/>
                <a:ea typeface="+mn-ea"/>
                <a:cs typeface="+mn-cs"/>
              </a:rPr>
              <a:t>They identify this slide with their own data situation.</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b="1" kern="1200" dirty="0">
                <a:solidFill>
                  <a:schemeClr val="tx1"/>
                </a:solidFill>
                <a:latin typeface="+mn-lt"/>
                <a:ea typeface="+mn-ea"/>
                <a:cs typeface="+mn-cs"/>
              </a:rPr>
              <a:t>Narration:</a:t>
            </a:r>
          </a:p>
          <a:p>
            <a:r>
              <a:rPr lang="en-US" sz="1200" kern="1200" dirty="0">
                <a:solidFill>
                  <a:schemeClr val="tx1"/>
                </a:solidFill>
                <a:latin typeface="+mn-lt"/>
                <a:ea typeface="+mn-ea"/>
                <a:cs typeface="+mn-cs"/>
              </a:rPr>
              <a:t>Let's start with just the big picture of the PI System - what is this whole thing called the PI System and what does it actually provide. Now let's start with where a lot of our customers find themselves before they use the PI System.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If I stripped it all down it really starts with you have people that have some tasks that need to get done (here on the right), and you have sources of data that those people want to have access to and need to have access to (here on the left). There’s SCADA systems and there's instruments and there's plant control systems and all that is data that these people need. Usually what our customers have before the PI System looks a bit like this.</a:t>
            </a:r>
          </a:p>
          <a:p>
            <a:endParaRPr lang="en-US" sz="1200" kern="1200" dirty="0">
              <a:solidFill>
                <a:schemeClr val="tx1"/>
              </a:solidFill>
              <a:latin typeface="+mn-lt"/>
              <a:ea typeface="+mn-ea"/>
              <a:cs typeface="+mn-cs"/>
            </a:endParaRPr>
          </a:p>
          <a:p>
            <a:r>
              <a:rPr lang="en-US" sz="1200" i="1" kern="1200" dirty="0">
                <a:solidFill>
                  <a:schemeClr val="tx1"/>
                </a:solidFill>
                <a:latin typeface="+mn-lt"/>
                <a:ea typeface="+mn-ea"/>
                <a:cs typeface="+mn-cs"/>
              </a:rPr>
              <a:t>[first animation]</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There's a whole variety of places that they store data:</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there's an Asset Reliability system, there is a condition based maintenance system, there's a learning management system, and there is a historian for some of the data</a:t>
            </a:r>
            <a:r>
              <a:rPr lang="en-US" sz="1200" kern="1200" baseline="0" dirty="0">
                <a:solidFill>
                  <a:schemeClr val="tx1"/>
                </a:solidFill>
                <a:latin typeface="+mn-lt"/>
                <a:ea typeface="+mn-ea"/>
                <a:cs typeface="+mn-cs"/>
              </a:rPr>
              <a:t>  -  </a:t>
            </a:r>
            <a:r>
              <a:rPr lang="en-US" sz="1200" kern="1200" dirty="0">
                <a:solidFill>
                  <a:schemeClr val="tx1"/>
                </a:solidFill>
                <a:latin typeface="+mn-lt"/>
                <a:ea typeface="+mn-ea"/>
                <a:cs typeface="+mn-cs"/>
              </a:rPr>
              <a:t>and all the systems play different important roles. </a:t>
            </a:r>
          </a:p>
          <a:p>
            <a:endParaRPr lang="en-US" sz="1200" kern="1200" dirty="0">
              <a:solidFill>
                <a:schemeClr val="tx1"/>
              </a:solidFill>
              <a:latin typeface="+mn-lt"/>
              <a:ea typeface="+mn-ea"/>
              <a:cs typeface="+mn-cs"/>
            </a:endParaRPr>
          </a:p>
          <a:p>
            <a:r>
              <a:rPr lang="en-US" sz="1200" i="1" kern="1200" dirty="0">
                <a:solidFill>
                  <a:schemeClr val="tx1"/>
                </a:solidFill>
                <a:latin typeface="+mn-lt"/>
                <a:ea typeface="+mn-ea"/>
                <a:cs typeface="+mn-cs"/>
              </a:rPr>
              <a:t>[Second animation]</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And often our customers start linking these up!  The SCADA system feeding to the historian, and other systems feeding their data the historian, and then the Asset Reliability system gets some of its data from the historian BUT it also needs some really specific data from the SCADA system that got washed out in the </a:t>
            </a:r>
            <a:r>
              <a:rPr lang="en-US" sz="1200" kern="1200" dirty="0" err="1">
                <a:solidFill>
                  <a:schemeClr val="tx1"/>
                </a:solidFill>
                <a:latin typeface="+mn-lt"/>
                <a:ea typeface="+mn-ea"/>
                <a:cs typeface="+mn-cs"/>
              </a:rPr>
              <a:t>historizing</a:t>
            </a:r>
            <a:r>
              <a:rPr lang="en-US" sz="1200" kern="1200" dirty="0">
                <a:solidFill>
                  <a:schemeClr val="tx1"/>
                </a:solidFill>
                <a:latin typeface="+mn-lt"/>
                <a:ea typeface="+mn-ea"/>
                <a:cs typeface="+mn-cs"/>
              </a:rPr>
              <a:t> process… so it needs to be connected directly to the SCADA system.   Meanwhile the Condition Based Maintenance [CBM] system is getting data from the historian but also needs specialized</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asset information from one of the data sources. </a:t>
            </a:r>
            <a:r>
              <a:rPr lang="en-US" sz="1200" kern="1200" baseline="0" dirty="0">
                <a:solidFill>
                  <a:schemeClr val="tx1"/>
                </a:solidFill>
                <a:latin typeface="+mn-lt"/>
                <a:ea typeface="+mn-ea"/>
                <a:cs typeface="+mn-cs"/>
              </a:rPr>
              <a:t>  </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i="1" kern="1200" dirty="0">
                <a:solidFill>
                  <a:schemeClr val="tx1"/>
                </a:solidFill>
                <a:latin typeface="+mn-lt"/>
                <a:ea typeface="+mn-ea"/>
                <a:cs typeface="+mn-cs"/>
              </a:rPr>
              <a:t>[Third</a:t>
            </a:r>
            <a:r>
              <a:rPr lang="en-US" sz="1200" i="1" kern="1200" baseline="0" dirty="0">
                <a:solidFill>
                  <a:schemeClr val="tx1"/>
                </a:solidFill>
                <a:latin typeface="+mn-lt"/>
                <a:ea typeface="+mn-ea"/>
                <a:cs typeface="+mn-cs"/>
              </a:rPr>
              <a:t> animation]</a:t>
            </a:r>
          </a:p>
          <a:p>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Then that data needs to be forwarded to Excel,</a:t>
            </a:r>
            <a:r>
              <a:rPr lang="en-US" sz="1200" kern="1200" baseline="0" dirty="0">
                <a:solidFill>
                  <a:schemeClr val="tx1"/>
                </a:solidFill>
                <a:latin typeface="+mn-lt"/>
                <a:ea typeface="+mn-ea"/>
                <a:cs typeface="+mn-cs"/>
              </a:rPr>
              <a:t>  and </a:t>
            </a:r>
            <a:r>
              <a:rPr lang="en-US" sz="1200" kern="1200" dirty="0">
                <a:solidFill>
                  <a:schemeClr val="tx1"/>
                </a:solidFill>
                <a:latin typeface="+mn-lt"/>
                <a:ea typeface="+mn-ea"/>
                <a:cs typeface="+mn-cs"/>
              </a:rPr>
              <a:t>the Planning and Scheduling System and then on to all the people they need to use it. </a:t>
            </a:r>
            <a:r>
              <a:rPr lang="en-US" baseline="0" dirty="0"/>
              <a:t>Maybe you hire a whole integration team to tie them together, or maybe you just spent hours each week formatting the data and copy and pasting it in just to send of a spreadsheet that goes stale the moment you email it.</a:t>
            </a:r>
          </a:p>
          <a:p>
            <a:r>
              <a:rPr lang="en-US" sz="1200" kern="1200" dirty="0">
                <a:solidFill>
                  <a:schemeClr val="tx1"/>
                </a:solidFill>
                <a:latin typeface="+mn-lt"/>
                <a:ea typeface="+mn-ea"/>
                <a:cs typeface="+mn-cs"/>
              </a:rPr>
              <a:t>And this is the traditional strategy. One of our customers in Europe actually referred</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to this as the ‘spaghetti’ strategy they found themselves in.</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b="1" kern="1200" dirty="0">
                <a:solidFill>
                  <a:schemeClr val="tx1"/>
                </a:solidFill>
                <a:latin typeface="+mn-lt"/>
                <a:ea typeface="+mn-ea"/>
                <a:cs typeface="+mn-cs"/>
              </a:rPr>
              <a:t>Additional Notes:</a:t>
            </a:r>
          </a:p>
          <a:p>
            <a:r>
              <a:rPr lang="en-US" sz="1200" b="0" kern="1200" dirty="0">
                <a:solidFill>
                  <a:schemeClr val="tx1"/>
                </a:solidFill>
                <a:latin typeface="+mn-lt"/>
                <a:ea typeface="+mn-ea"/>
                <a:cs typeface="+mn-cs"/>
              </a:rPr>
              <a:t>I </a:t>
            </a:r>
            <a:r>
              <a:rPr lang="en-US" sz="1200" b="0" kern="1200" baseline="0" dirty="0">
                <a:solidFill>
                  <a:schemeClr val="tx1"/>
                </a:solidFill>
                <a:latin typeface="+mn-lt"/>
                <a:ea typeface="+mn-ea"/>
                <a:cs typeface="+mn-cs"/>
              </a:rPr>
              <a:t>encourage you to replace the acronyms on this slide with what you know this customer has.</a:t>
            </a:r>
          </a:p>
          <a:p>
            <a:r>
              <a:rPr lang="en-US" sz="1200" b="0" kern="1200" baseline="0" dirty="0">
                <a:solidFill>
                  <a:schemeClr val="tx1"/>
                </a:solidFill>
                <a:latin typeface="+mn-lt"/>
                <a:ea typeface="+mn-ea"/>
                <a:cs typeface="+mn-cs"/>
              </a:rPr>
              <a:t>Some of the default: acronyms</a:t>
            </a:r>
          </a:p>
          <a:p>
            <a:r>
              <a:rPr lang="en-US" sz="1200" b="0" kern="1200" baseline="0" dirty="0">
                <a:solidFill>
                  <a:schemeClr val="tx1"/>
                </a:solidFill>
                <a:latin typeface="+mn-lt"/>
                <a:ea typeface="+mn-ea"/>
                <a:cs typeface="+mn-cs"/>
              </a:rPr>
              <a:t>DCS – Distributed Control System</a:t>
            </a:r>
          </a:p>
          <a:p>
            <a:r>
              <a:rPr lang="en-US" sz="1200" b="0" kern="1200" baseline="0" dirty="0">
                <a:solidFill>
                  <a:schemeClr val="tx1"/>
                </a:solidFill>
                <a:latin typeface="+mn-lt"/>
                <a:ea typeface="+mn-ea"/>
                <a:cs typeface="+mn-cs"/>
              </a:rPr>
              <a:t>CBM – Condition Based Maintenance</a:t>
            </a:r>
          </a:p>
          <a:p>
            <a:r>
              <a:rPr lang="en-US" sz="1200" b="0" kern="1200" baseline="0" dirty="0">
                <a:solidFill>
                  <a:schemeClr val="tx1"/>
                </a:solidFill>
                <a:latin typeface="+mn-lt"/>
                <a:ea typeface="+mn-ea"/>
                <a:cs typeface="+mn-cs"/>
              </a:rPr>
              <a:t>LIMS – Laboratory Information System</a:t>
            </a:r>
          </a:p>
          <a:p>
            <a:r>
              <a:rPr lang="en-US" sz="1200" b="0" kern="1200" baseline="0" dirty="0">
                <a:solidFill>
                  <a:schemeClr val="tx1"/>
                </a:solidFill>
                <a:latin typeface="+mn-lt"/>
                <a:ea typeface="+mn-ea"/>
                <a:cs typeface="+mn-cs"/>
              </a:rPr>
              <a:t>ERP – Enterprise Resource Planning</a:t>
            </a:r>
            <a:endParaRPr lang="en-US"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PLC- Programmable logic controller</a:t>
            </a:r>
          </a:p>
          <a:p>
            <a:r>
              <a:rPr lang="en-US" sz="1200" b="0" kern="1200" dirty="0">
                <a:solidFill>
                  <a:schemeClr val="tx1"/>
                </a:solidFill>
                <a:latin typeface="+mn-lt"/>
                <a:ea typeface="+mn-ea"/>
                <a:cs typeface="+mn-cs"/>
              </a:rPr>
              <a:t>SCADA- Supervisory control and data </a:t>
            </a:r>
            <a:r>
              <a:rPr lang="en-US" sz="1200" b="0" kern="1200" dirty="0" err="1">
                <a:solidFill>
                  <a:schemeClr val="tx1"/>
                </a:solidFill>
                <a:latin typeface="+mn-lt"/>
                <a:ea typeface="+mn-ea"/>
                <a:cs typeface="+mn-cs"/>
              </a:rPr>
              <a:t>aquisition</a:t>
            </a:r>
            <a:endParaRPr lang="en-US" sz="1200" b="0" kern="1200" dirty="0">
              <a:solidFill>
                <a:schemeClr val="tx1"/>
              </a:solidFill>
              <a:latin typeface="+mn-lt"/>
              <a:ea typeface="+mn-ea"/>
              <a:cs typeface="+mn-cs"/>
            </a:endParaRPr>
          </a:p>
          <a:p>
            <a:endParaRPr lang="en-US" sz="1200" b="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You can bring out the challenges of data collection (variety of formats, geographically spread, speed, breath).  The challenges of managing the data (spinning up new databases &amp; silos, storing only averages, slow response times, months to build a new project), and visualizing the data &amp; making the data valuable (copy &amp; paste, email, wait times to retrieve data, needing to code, wait for custom code, then manage it </a:t>
            </a:r>
            <a:r>
              <a:rPr lang="en-US" baseline="0" dirty="0" err="1"/>
              <a:t>ongoingly</a:t>
            </a:r>
            <a:r>
              <a:rPr lang="en-US" baseline="0" dirty="0"/>
              <a:t>)</a:t>
            </a:r>
          </a:p>
          <a:p>
            <a:endParaRPr lang="en-US" sz="1200" kern="1200" dirty="0">
              <a:solidFill>
                <a:schemeClr val="tx1"/>
              </a:solidFill>
              <a:latin typeface="+mn-lt"/>
              <a:ea typeface="+mn-ea"/>
              <a:cs typeface="+mn-cs"/>
            </a:endParaRPr>
          </a:p>
          <a:p>
            <a:endParaRPr lang="en-US" baseline="0" dirty="0"/>
          </a:p>
          <a:p>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9AF95FBB-2BC0-4ED9-A532-91D7322BF800}"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573799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r>
              <a:rPr lang="en-US" sz="1200" b="1" kern="1200" dirty="0">
                <a:solidFill>
                  <a:schemeClr val="tx1"/>
                </a:solidFill>
                <a:latin typeface="+mn-lt"/>
                <a:ea typeface="+mn-ea"/>
                <a:cs typeface="+mn-cs"/>
              </a:rPr>
              <a:t>Intention of this Slide:</a:t>
            </a:r>
          </a:p>
          <a:p>
            <a:r>
              <a:rPr lang="en-US" sz="1200" kern="1200" dirty="0">
                <a:solidFill>
                  <a:schemeClr val="tx1"/>
                </a:solidFill>
                <a:latin typeface="+mn-lt"/>
                <a:ea typeface="+mn-ea"/>
                <a:cs typeface="+mn-cs"/>
              </a:rPr>
              <a:t>The audience has the </a:t>
            </a:r>
            <a:r>
              <a:rPr lang="en-US" sz="1200" i="1" kern="1200" dirty="0">
                <a:solidFill>
                  <a:schemeClr val="tx1"/>
                </a:solidFill>
                <a:latin typeface="+mn-lt"/>
                <a:ea typeface="+mn-ea"/>
                <a:cs typeface="+mn-cs"/>
              </a:rPr>
              <a:t>experience </a:t>
            </a:r>
            <a:r>
              <a:rPr lang="en-US" sz="1200" kern="1200" dirty="0">
                <a:solidFill>
                  <a:schemeClr val="tx1"/>
                </a:solidFill>
                <a:latin typeface="+mn-lt"/>
                <a:ea typeface="+mn-ea"/>
                <a:cs typeface="+mn-cs"/>
              </a:rPr>
              <a:t>of resolution after the tension and messiness of the previous slide.  </a:t>
            </a:r>
          </a:p>
          <a:p>
            <a:r>
              <a:rPr lang="en-US" sz="1200" kern="1200" dirty="0">
                <a:solidFill>
                  <a:schemeClr val="tx1"/>
                </a:solidFill>
                <a:latin typeface="+mn-lt"/>
                <a:ea typeface="+mn-ea"/>
                <a:cs typeface="+mn-cs"/>
              </a:rPr>
              <a:t>The audience gets</a:t>
            </a:r>
            <a:r>
              <a:rPr lang="en-US" sz="1200" kern="1200" baseline="0" dirty="0">
                <a:solidFill>
                  <a:schemeClr val="tx1"/>
                </a:solidFill>
                <a:latin typeface="+mn-lt"/>
                <a:ea typeface="+mn-ea"/>
                <a:cs typeface="+mn-cs"/>
              </a:rPr>
              <a:t> that implementing a data </a:t>
            </a:r>
            <a:r>
              <a:rPr lang="en-US" sz="1200" kern="1200" dirty="0">
                <a:solidFill>
                  <a:schemeClr val="tx1"/>
                </a:solidFill>
                <a:latin typeface="+mn-lt"/>
                <a:ea typeface="+mn-ea"/>
                <a:cs typeface="+mn-cs"/>
              </a:rPr>
              <a:t>infrastructure like this is attractive and a no-brainer</a:t>
            </a:r>
          </a:p>
          <a:p>
            <a:endParaRPr lang="en-US" sz="1200" kern="1200" dirty="0">
              <a:solidFill>
                <a:schemeClr val="tx1"/>
              </a:solidFill>
              <a:latin typeface="+mn-lt"/>
              <a:ea typeface="+mn-ea"/>
              <a:cs typeface="+mn-cs"/>
            </a:endParaRPr>
          </a:p>
          <a:p>
            <a:r>
              <a:rPr lang="en-US" sz="1200" b="1" kern="1200" dirty="0">
                <a:solidFill>
                  <a:schemeClr val="tx1"/>
                </a:solidFill>
                <a:latin typeface="+mn-lt"/>
                <a:ea typeface="+mn-ea"/>
                <a:cs typeface="+mn-cs"/>
              </a:rPr>
              <a:t>Narration (editing not finished):</a:t>
            </a:r>
          </a:p>
          <a:p>
            <a:r>
              <a:rPr lang="en-US" sz="1200" kern="1200" dirty="0">
                <a:solidFill>
                  <a:schemeClr val="tx1"/>
                </a:solidFill>
                <a:latin typeface="+mn-lt"/>
                <a:ea typeface="+mn-ea"/>
                <a:cs typeface="+mn-cs"/>
              </a:rPr>
              <a:t>Here's what that world looks like after a customer implements the PI System.</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You start with all the same people, and all the same sources of data, and all those people have all the same tasks they need to get done.</a:t>
            </a:r>
          </a:p>
          <a:p>
            <a:endParaRPr lang="en-US" sz="1200" kern="1200" dirty="0">
              <a:solidFill>
                <a:schemeClr val="tx1"/>
              </a:solidFill>
              <a:latin typeface="+mn-lt"/>
              <a:ea typeface="+mn-ea"/>
              <a:cs typeface="+mn-cs"/>
            </a:endParaRPr>
          </a:p>
          <a:p>
            <a:r>
              <a:rPr lang="en-US" sz="1200" i="1" kern="1200" dirty="0">
                <a:solidFill>
                  <a:schemeClr val="tx1"/>
                </a:solidFill>
                <a:latin typeface="+mn-lt"/>
                <a:ea typeface="+mn-ea"/>
                <a:cs typeface="+mn-cs"/>
              </a:rPr>
              <a:t>[First animation]</a:t>
            </a:r>
          </a:p>
          <a:p>
            <a:r>
              <a:rPr lang="en-US" sz="1200" kern="1200" dirty="0">
                <a:solidFill>
                  <a:schemeClr val="tx1"/>
                </a:solidFill>
                <a:latin typeface="+mn-lt"/>
                <a:ea typeface="+mn-ea"/>
                <a:cs typeface="+mn-cs"/>
              </a:rPr>
              <a:t>Now imagine we could have a single layer that was responsible for collecting all of the data from any of those sources, in the highest fidelity possible. </a:t>
            </a:r>
          </a:p>
          <a:p>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[Second animation]</a:t>
            </a:r>
          </a:p>
          <a:p>
            <a:r>
              <a:rPr lang="en-US" sz="1200" kern="1200" dirty="0">
                <a:solidFill>
                  <a:schemeClr val="tx1"/>
                </a:solidFill>
                <a:latin typeface="+mn-lt"/>
                <a:ea typeface="+mn-ea"/>
                <a:cs typeface="+mn-cs"/>
              </a:rPr>
              <a:t>That layer passes that data onto a second layer that's responsible for storing the data, and doing first pass enhancement on it (like noticing events and running real-time calculations).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And then that layer passes it on to a third layer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[Third animation]</a:t>
            </a:r>
          </a:p>
          <a:p>
            <a:r>
              <a:rPr lang="en-US" sz="1200" kern="1200" dirty="0">
                <a:solidFill>
                  <a:schemeClr val="tx1"/>
                </a:solidFill>
                <a:latin typeface="+mn-lt"/>
                <a:ea typeface="+mn-ea"/>
                <a:cs typeface="+mn-cs"/>
              </a:rPr>
              <a:t>…that's responsible for delivering the data.   Both delivering it directly to people that will do something with it, or delivering it to other systems.  The PI System doesn't do everything, and many of the specialized systems that you had before will still exist, but imagine that if instead of needing to string them all together to pass data back and forth you can have one system that was responsible for collecting and delivering that data </a:t>
            </a:r>
            <a:r>
              <a:rPr lang="en-US" sz="1200" i="1" kern="1200" dirty="0">
                <a:solidFill>
                  <a:schemeClr val="tx1"/>
                </a:solidFill>
                <a:latin typeface="+mn-lt"/>
                <a:ea typeface="+mn-ea"/>
                <a:cs typeface="+mn-cs"/>
              </a:rPr>
              <a:t>to </a:t>
            </a:r>
            <a:r>
              <a:rPr lang="en-US" sz="1200" kern="1200" dirty="0">
                <a:solidFill>
                  <a:schemeClr val="tx1"/>
                </a:solidFill>
                <a:latin typeface="+mn-lt"/>
                <a:ea typeface="+mn-ea"/>
                <a:cs typeface="+mn-cs"/>
              </a:rPr>
              <a:t>those systems. And then those systems can send their data onto the places and people it needs to go to.</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 PI System’s central strength is that it can collect </a:t>
            </a:r>
            <a:r>
              <a:rPr lang="en-US" sz="1200" kern="1200" dirty="0" err="1">
                <a:solidFill>
                  <a:schemeClr val="tx1"/>
                </a:solidFill>
                <a:latin typeface="+mn-lt"/>
                <a:ea typeface="+mn-ea"/>
                <a:cs typeface="+mn-cs"/>
              </a:rPr>
              <a:t>timeseries</a:t>
            </a:r>
            <a:r>
              <a:rPr lang="en-US" sz="1200" kern="1200" dirty="0">
                <a:solidFill>
                  <a:schemeClr val="tx1"/>
                </a:solidFill>
                <a:latin typeface="+mn-lt"/>
                <a:ea typeface="+mn-ea"/>
                <a:cs typeface="+mn-cs"/>
              </a:rPr>
              <a:t> data from any source, store it in its highest fidelity possible, and simultaneously</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deliver real-time</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data to any person or other system that needs to get</a:t>
            </a:r>
            <a:r>
              <a:rPr lang="en-US" sz="1200" kern="1200" baseline="0" dirty="0">
                <a:solidFill>
                  <a:schemeClr val="tx1"/>
                </a:solidFill>
                <a:latin typeface="+mn-lt"/>
                <a:ea typeface="+mn-ea"/>
                <a:cs typeface="+mn-cs"/>
              </a:rPr>
              <a:t> it.</a:t>
            </a:r>
          </a:p>
        </p:txBody>
      </p:sp>
      <p:sp>
        <p:nvSpPr>
          <p:cNvPr id="4" name="Slide Number Placeholder 3"/>
          <p:cNvSpPr>
            <a:spLocks noGrp="1"/>
          </p:cNvSpPr>
          <p:nvPr>
            <p:ph type="sldNum" sz="quarter" idx="10"/>
          </p:nvPr>
        </p:nvSpPr>
        <p:spPr/>
        <p:txBody>
          <a:bodyPr/>
          <a:lstStyle/>
          <a:p>
            <a:fld id="{9AF95FBB-2BC0-4ED9-A532-91D7322BF800}"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305921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2D597-0C4A-41B7-9253-C9554F3CF6D2}" type="slidenum">
              <a:rPr lang="en-GB" smtClean="0"/>
              <a:pPr/>
              <a:t>20</a:t>
            </a:fld>
            <a:endParaRPr lang="en-GB"/>
          </a:p>
        </p:txBody>
      </p:sp>
    </p:spTree>
    <p:extLst>
      <p:ext uri="{BB962C8B-B14F-4D97-AF65-F5344CB8AC3E}">
        <p14:creationId xmlns:p14="http://schemas.microsoft.com/office/powerpoint/2010/main" val="3378614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2D597-0C4A-41B7-9253-C9554F3CF6D2}" type="slidenum">
              <a:rPr lang="en-GB" smtClean="0"/>
              <a:pPr/>
              <a:t>21</a:t>
            </a:fld>
            <a:endParaRPr lang="en-GB"/>
          </a:p>
        </p:txBody>
      </p:sp>
    </p:spTree>
    <p:extLst>
      <p:ext uri="{BB962C8B-B14F-4D97-AF65-F5344CB8AC3E}">
        <p14:creationId xmlns:p14="http://schemas.microsoft.com/office/powerpoint/2010/main" val="912805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2D597-0C4A-41B7-9253-C9554F3CF6D2}" type="slidenum">
              <a:rPr lang="en-GB" smtClean="0"/>
              <a:pPr/>
              <a:t>23</a:t>
            </a:fld>
            <a:endParaRPr lang="en-GB"/>
          </a:p>
        </p:txBody>
      </p:sp>
    </p:spTree>
    <p:extLst>
      <p:ext uri="{BB962C8B-B14F-4D97-AF65-F5344CB8AC3E}">
        <p14:creationId xmlns:p14="http://schemas.microsoft.com/office/powerpoint/2010/main" val="995507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2D597-0C4A-41B7-9253-C9554F3CF6D2}" type="slidenum">
              <a:rPr lang="en-GB" smtClean="0"/>
              <a:pPr/>
              <a:t>24</a:t>
            </a:fld>
            <a:endParaRPr lang="en-GB"/>
          </a:p>
        </p:txBody>
      </p:sp>
    </p:spTree>
    <p:extLst>
      <p:ext uri="{BB962C8B-B14F-4D97-AF65-F5344CB8AC3E}">
        <p14:creationId xmlns:p14="http://schemas.microsoft.com/office/powerpoint/2010/main" val="2757812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2D597-0C4A-41B7-9253-C9554F3CF6D2}" type="slidenum">
              <a:rPr lang="en-GB" smtClean="0"/>
              <a:pPr/>
              <a:t>25</a:t>
            </a:fld>
            <a:endParaRPr lang="en-GB"/>
          </a:p>
        </p:txBody>
      </p:sp>
    </p:spTree>
    <p:extLst>
      <p:ext uri="{BB962C8B-B14F-4D97-AF65-F5344CB8AC3E}">
        <p14:creationId xmlns:p14="http://schemas.microsoft.com/office/powerpoint/2010/main" val="1053450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2D597-0C4A-41B7-9253-C9554F3CF6D2}" type="slidenum">
              <a:rPr lang="en-GB" smtClean="0"/>
              <a:pPr/>
              <a:t>26</a:t>
            </a:fld>
            <a:endParaRPr lang="en-GB"/>
          </a:p>
        </p:txBody>
      </p:sp>
    </p:spTree>
    <p:extLst>
      <p:ext uri="{BB962C8B-B14F-4D97-AF65-F5344CB8AC3E}">
        <p14:creationId xmlns:p14="http://schemas.microsoft.com/office/powerpoint/2010/main" val="1728474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7" name="Rectangle 6"/>
          <p:cNvSpPr/>
          <p:nvPr userDrawn="1"/>
        </p:nvSpPr>
        <p:spPr>
          <a:xfrm>
            <a:off x="-392" y="0"/>
            <a:ext cx="10384502" cy="8222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descr="New_ecubix_logo.png"/>
          <p:cNvPicPr>
            <a:picLocks noChangeAspect="1"/>
          </p:cNvPicPr>
          <p:nvPr userDrawn="1"/>
        </p:nvPicPr>
        <p:blipFill>
          <a:blip r:embed="rId2" cstate="print"/>
          <a:stretch>
            <a:fillRect/>
          </a:stretch>
        </p:blipFill>
        <p:spPr>
          <a:xfrm>
            <a:off x="10712557" y="176385"/>
            <a:ext cx="1181664" cy="321228"/>
          </a:xfrm>
          <a:prstGeom prst="rect">
            <a:avLst/>
          </a:prstGeom>
        </p:spPr>
      </p:pic>
    </p:spTree>
    <p:extLst>
      <p:ext uri="{BB962C8B-B14F-4D97-AF65-F5344CB8AC3E}">
        <p14:creationId xmlns:p14="http://schemas.microsoft.com/office/powerpoint/2010/main" val="3461857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7" name="Rectangle 6"/>
          <p:cNvSpPr/>
          <p:nvPr userDrawn="1"/>
        </p:nvSpPr>
        <p:spPr>
          <a:xfrm>
            <a:off x="-392" y="0"/>
            <a:ext cx="10384502" cy="8222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descr="New_ecubix_logo.png"/>
          <p:cNvPicPr>
            <a:picLocks noChangeAspect="1"/>
          </p:cNvPicPr>
          <p:nvPr userDrawn="1"/>
        </p:nvPicPr>
        <p:blipFill>
          <a:blip r:embed="rId2" cstate="print"/>
          <a:stretch>
            <a:fillRect/>
          </a:stretch>
        </p:blipFill>
        <p:spPr>
          <a:xfrm>
            <a:off x="10712557" y="176385"/>
            <a:ext cx="1181664" cy="321228"/>
          </a:xfrm>
          <a:prstGeom prst="rect">
            <a:avLst/>
          </a:prstGeom>
        </p:spPr>
      </p:pic>
    </p:spTree>
    <p:extLst>
      <p:ext uri="{BB962C8B-B14F-4D97-AF65-F5344CB8AC3E}">
        <p14:creationId xmlns:p14="http://schemas.microsoft.com/office/powerpoint/2010/main" val="578429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Rectangle 6"/>
          <p:cNvSpPr/>
          <p:nvPr userDrawn="1"/>
        </p:nvSpPr>
        <p:spPr>
          <a:xfrm>
            <a:off x="-392" y="0"/>
            <a:ext cx="10384502" cy="8222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descr="New_ecubix_logo.png"/>
          <p:cNvPicPr>
            <a:picLocks noChangeAspect="1"/>
          </p:cNvPicPr>
          <p:nvPr userDrawn="1"/>
        </p:nvPicPr>
        <p:blipFill>
          <a:blip r:embed="rId2" cstate="print"/>
          <a:stretch>
            <a:fillRect/>
          </a:stretch>
        </p:blipFill>
        <p:spPr>
          <a:xfrm>
            <a:off x="10712557" y="176385"/>
            <a:ext cx="1181664" cy="321228"/>
          </a:xfrm>
          <a:prstGeom prst="rect">
            <a:avLst/>
          </a:prstGeom>
        </p:spPr>
      </p:pic>
    </p:spTree>
    <p:extLst>
      <p:ext uri="{BB962C8B-B14F-4D97-AF65-F5344CB8AC3E}">
        <p14:creationId xmlns:p14="http://schemas.microsoft.com/office/powerpoint/2010/main" val="3569124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266" y="33605"/>
            <a:ext cx="10243913" cy="606789"/>
          </a:xfrm>
          <a:prstGeom prst="rect">
            <a:avLst/>
          </a:prstGeom>
        </p:spPr>
        <p:txBody>
          <a:bodyPr>
            <a:normAutofit/>
          </a:bodyPr>
          <a:lstStyle>
            <a:lvl1pPr>
              <a:defRPr sz="2800" b="1">
                <a:solidFill>
                  <a:schemeClr val="bg1"/>
                </a:solidFill>
              </a:defRPr>
            </a:lvl1pPr>
          </a:lstStyle>
          <a:p>
            <a:r>
              <a:rPr lang="en-US" dirty="0"/>
              <a:t>Key Message (Heading)</a:t>
            </a:r>
          </a:p>
        </p:txBody>
      </p:sp>
      <p:sp>
        <p:nvSpPr>
          <p:cNvPr id="4" name="Date Placeholder 3"/>
          <p:cNvSpPr>
            <a:spLocks noGrp="1"/>
          </p:cNvSpPr>
          <p:nvPr>
            <p:ph type="dt" sz="half" idx="10"/>
          </p:nvPr>
        </p:nvSpPr>
        <p:spPr>
          <a:xfrm>
            <a:off x="3199037" y="6459786"/>
            <a:ext cx="1154599" cy="365125"/>
          </a:xfrm>
          <a:prstGeom prst="rect">
            <a:avLst/>
          </a:prstGeom>
        </p:spPr>
        <p:txBody>
          <a:bodyPr/>
          <a:lstStyle/>
          <a:p>
            <a:fld id="{96DFF08F-DC6B-4601-B491-B0F83F6DD2DA}" type="datetimeFigureOut">
              <a:rPr lang="en-US" smtClean="0"/>
              <a:pPr/>
              <a:t>02/14/2019</a:t>
            </a:fld>
            <a:endParaRPr lang="en-US" dirty="0"/>
          </a:p>
        </p:txBody>
      </p:sp>
      <p:sp>
        <p:nvSpPr>
          <p:cNvPr id="5" name="Footer Placeholder 4"/>
          <p:cNvSpPr>
            <a:spLocks noGrp="1"/>
          </p:cNvSpPr>
          <p:nvPr>
            <p:ph type="ftr" sz="quarter" idx="11"/>
          </p:nvPr>
        </p:nvSpPr>
        <p:spPr>
          <a:xfrm>
            <a:off x="4517408" y="6459787"/>
            <a:ext cx="5158855" cy="365125"/>
          </a:xfrm>
          <a:prstGeom prst="rect">
            <a:avLst/>
          </a:prstGeom>
        </p:spPr>
        <p:txBody>
          <a:bodyPr/>
          <a:lstStyle/>
          <a:p>
            <a:endParaRPr lang="en-US" dirty="0"/>
          </a:p>
        </p:txBody>
      </p:sp>
      <p:sp>
        <p:nvSpPr>
          <p:cNvPr id="9" name="Slide Number Placeholder 6"/>
          <p:cNvSpPr txBox="1">
            <a:spLocks/>
          </p:cNvSpPr>
          <p:nvPr userDrawn="1"/>
        </p:nvSpPr>
        <p:spPr>
          <a:xfrm>
            <a:off x="11540193" y="5940078"/>
            <a:ext cx="649117" cy="365125"/>
          </a:xfrm>
          <a:prstGeom prst="rect">
            <a:avLst/>
          </a:prstGeom>
        </p:spPr>
        <p:txBody>
          <a:bodyPr vert="horz" lIns="91440" tIns="45720" rIns="91440" bIns="45720" rtlCol="0" anchor="ctr"/>
          <a:lstStyle>
            <a:defPPr>
              <a:defRPr lang="en-US"/>
            </a:defPPr>
            <a:lvl1pPr marL="0" algn="r" defTabSz="914400" rtl="0" eaLnBrk="1" latinLnBrk="0" hangingPunct="1">
              <a:defRPr sz="105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AB73BC-B049-4115-A692-8D63A059BFB8}" type="slidenum">
              <a:rPr lang="en-US" smtClean="0"/>
              <a:pPr/>
              <a:t>‹#›</a:t>
            </a:fld>
            <a:endParaRPr lang="en-US" dirty="0"/>
          </a:p>
        </p:txBody>
      </p:sp>
      <p:sp>
        <p:nvSpPr>
          <p:cNvPr id="11" name="Rectangle 10"/>
          <p:cNvSpPr/>
          <p:nvPr userDrawn="1"/>
        </p:nvSpPr>
        <p:spPr>
          <a:xfrm>
            <a:off x="0" y="6558205"/>
            <a:ext cx="12192000" cy="45719"/>
          </a:xfrm>
          <a:prstGeom prst="rect">
            <a:avLst/>
          </a:prstGeom>
          <a:solidFill>
            <a:srgbClr val="013A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p:cNvSpPr/>
          <p:nvPr userDrawn="1"/>
        </p:nvSpPr>
        <p:spPr>
          <a:xfrm>
            <a:off x="10120541" y="6459786"/>
            <a:ext cx="1149439" cy="215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2441" y="6366916"/>
            <a:ext cx="1207101" cy="532362"/>
          </a:xfrm>
          <a:prstGeom prst="rect">
            <a:avLst/>
          </a:prstGeom>
        </p:spPr>
      </p:pic>
      <p:sp>
        <p:nvSpPr>
          <p:cNvPr id="14" name="Text Placeholder 13"/>
          <p:cNvSpPr>
            <a:spLocks noGrp="1"/>
          </p:cNvSpPr>
          <p:nvPr>
            <p:ph type="body" sz="quarter" idx="12"/>
          </p:nvPr>
        </p:nvSpPr>
        <p:spPr>
          <a:xfrm>
            <a:off x="126608" y="1108870"/>
            <a:ext cx="10203572" cy="514588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17" name="Picture 16" descr="New_ecubix_logo.png"/>
          <p:cNvPicPr>
            <a:picLocks noChangeAspect="1"/>
          </p:cNvPicPr>
          <p:nvPr userDrawn="1"/>
        </p:nvPicPr>
        <p:blipFill>
          <a:blip r:embed="rId3" cstate="print"/>
          <a:stretch>
            <a:fillRect/>
          </a:stretch>
        </p:blipFill>
        <p:spPr>
          <a:xfrm>
            <a:off x="10712557" y="176385"/>
            <a:ext cx="1181664" cy="321228"/>
          </a:xfrm>
          <a:prstGeom prst="rect">
            <a:avLst/>
          </a:prstGeom>
        </p:spPr>
      </p:pic>
    </p:spTree>
    <p:extLst>
      <p:ext uri="{BB962C8B-B14F-4D97-AF65-F5344CB8AC3E}">
        <p14:creationId xmlns:p14="http://schemas.microsoft.com/office/powerpoint/2010/main" val="2219141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Rectangle 5"/>
          <p:cNvSpPr/>
          <p:nvPr userDrawn="1"/>
        </p:nvSpPr>
        <p:spPr>
          <a:xfrm>
            <a:off x="1" y="8857"/>
            <a:ext cx="10384503" cy="466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Tree>
    <p:extLst>
      <p:ext uri="{BB962C8B-B14F-4D97-AF65-F5344CB8AC3E}">
        <p14:creationId xmlns:p14="http://schemas.microsoft.com/office/powerpoint/2010/main" val="29102028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Rectangle 5"/>
          <p:cNvSpPr/>
          <p:nvPr userDrawn="1"/>
        </p:nvSpPr>
        <p:spPr>
          <a:xfrm>
            <a:off x="1" y="8857"/>
            <a:ext cx="10384503" cy="466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Tree>
    <p:extLst>
      <p:ext uri="{BB962C8B-B14F-4D97-AF65-F5344CB8AC3E}">
        <p14:creationId xmlns:p14="http://schemas.microsoft.com/office/powerpoint/2010/main" val="33563457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Rectangle 5"/>
          <p:cNvSpPr/>
          <p:nvPr userDrawn="1"/>
        </p:nvSpPr>
        <p:spPr>
          <a:xfrm>
            <a:off x="1" y="8857"/>
            <a:ext cx="10384503" cy="466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Tree>
    <p:extLst>
      <p:ext uri="{BB962C8B-B14F-4D97-AF65-F5344CB8AC3E}">
        <p14:creationId xmlns:p14="http://schemas.microsoft.com/office/powerpoint/2010/main" val="2404804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Rectangle 5"/>
          <p:cNvSpPr/>
          <p:nvPr userDrawn="1"/>
        </p:nvSpPr>
        <p:spPr>
          <a:xfrm>
            <a:off x="1" y="8857"/>
            <a:ext cx="10384503" cy="466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Tree>
    <p:extLst>
      <p:ext uri="{BB962C8B-B14F-4D97-AF65-F5344CB8AC3E}">
        <p14:creationId xmlns:p14="http://schemas.microsoft.com/office/powerpoint/2010/main" val="520194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Rectangle 5"/>
          <p:cNvSpPr/>
          <p:nvPr userDrawn="1"/>
        </p:nvSpPr>
        <p:spPr>
          <a:xfrm>
            <a:off x="1" y="8857"/>
            <a:ext cx="10384503" cy="466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Tree>
    <p:extLst>
      <p:ext uri="{BB962C8B-B14F-4D97-AF65-F5344CB8AC3E}">
        <p14:creationId xmlns:p14="http://schemas.microsoft.com/office/powerpoint/2010/main" val="2734897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6" name="Rectangle 5"/>
          <p:cNvSpPr/>
          <p:nvPr userDrawn="1"/>
        </p:nvSpPr>
        <p:spPr>
          <a:xfrm>
            <a:off x="1" y="8857"/>
            <a:ext cx="10384503" cy="466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Tree>
    <p:extLst>
      <p:ext uri="{BB962C8B-B14F-4D97-AF65-F5344CB8AC3E}">
        <p14:creationId xmlns:p14="http://schemas.microsoft.com/office/powerpoint/2010/main" val="22915083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6" name="Rectangle 5"/>
          <p:cNvSpPr/>
          <p:nvPr userDrawn="1"/>
        </p:nvSpPr>
        <p:spPr>
          <a:xfrm>
            <a:off x="1" y="8857"/>
            <a:ext cx="10384503" cy="466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Tree>
    <p:extLst>
      <p:ext uri="{BB962C8B-B14F-4D97-AF65-F5344CB8AC3E}">
        <p14:creationId xmlns:p14="http://schemas.microsoft.com/office/powerpoint/2010/main" val="448537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Rectangle 6"/>
          <p:cNvSpPr/>
          <p:nvPr userDrawn="1"/>
        </p:nvSpPr>
        <p:spPr>
          <a:xfrm>
            <a:off x="-392" y="0"/>
            <a:ext cx="10384502" cy="8222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descr="New_ecubix_logo.png"/>
          <p:cNvPicPr>
            <a:picLocks noChangeAspect="1"/>
          </p:cNvPicPr>
          <p:nvPr userDrawn="1"/>
        </p:nvPicPr>
        <p:blipFill>
          <a:blip r:embed="rId2" cstate="print"/>
          <a:stretch>
            <a:fillRect/>
          </a:stretch>
        </p:blipFill>
        <p:spPr>
          <a:xfrm>
            <a:off x="10712557" y="176385"/>
            <a:ext cx="1181664" cy="321228"/>
          </a:xfrm>
          <a:prstGeom prst="rect">
            <a:avLst/>
          </a:prstGeom>
        </p:spPr>
      </p:pic>
    </p:spTree>
    <p:extLst>
      <p:ext uri="{BB962C8B-B14F-4D97-AF65-F5344CB8AC3E}">
        <p14:creationId xmlns:p14="http://schemas.microsoft.com/office/powerpoint/2010/main" val="17589064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p:cNvSpPr/>
          <p:nvPr userDrawn="1"/>
        </p:nvSpPr>
        <p:spPr>
          <a:xfrm>
            <a:off x="1" y="8857"/>
            <a:ext cx="10384503" cy="466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Tree>
    <p:extLst>
      <p:ext uri="{BB962C8B-B14F-4D97-AF65-F5344CB8AC3E}">
        <p14:creationId xmlns:p14="http://schemas.microsoft.com/office/powerpoint/2010/main" val="30535370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6" name="Rectangle 5"/>
          <p:cNvSpPr/>
          <p:nvPr userDrawn="1"/>
        </p:nvSpPr>
        <p:spPr>
          <a:xfrm>
            <a:off x="1" y="8857"/>
            <a:ext cx="10384503" cy="466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Tree>
    <p:extLst>
      <p:ext uri="{BB962C8B-B14F-4D97-AF65-F5344CB8AC3E}">
        <p14:creationId xmlns:p14="http://schemas.microsoft.com/office/powerpoint/2010/main" val="951543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11340861" y="6347667"/>
            <a:ext cx="577020" cy="365126"/>
          </a:xfrm>
          <a:prstGeom prst="rect">
            <a:avLst/>
          </a:prstGeom>
        </p:spPr>
        <p:txBody>
          <a:bodyPr vert="horz" lIns="91440" tIns="45720" rIns="91440" bIns="45720" rtlCol="0" anchor="ctr"/>
          <a:lstStyle>
            <a:lvl1pPr algn="r">
              <a:defRPr sz="1623">
                <a:solidFill>
                  <a:schemeClr val="bg1"/>
                </a:solidFill>
              </a:defRPr>
            </a:lvl1pPr>
          </a:lstStyle>
          <a:p>
            <a:fld id="{0D4F9E36-7025-49CB-B89D-D6B1006DBBBD}" type="slidenum">
              <a:rPr lang="en-US" smtClean="0">
                <a:solidFill>
                  <a:prstClr val="white"/>
                </a:solidFill>
              </a:rPr>
              <a:pPr/>
              <a:t>‹#›</a:t>
            </a:fld>
            <a:endParaRPr lang="en-US" dirty="0">
              <a:solidFill>
                <a:prstClr val="white"/>
              </a:solidFill>
            </a:endParaRPr>
          </a:p>
        </p:txBody>
      </p:sp>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9231"/>
          <a:stretch/>
        </p:blipFill>
        <p:spPr>
          <a:xfrm>
            <a:off x="3776" y="94285"/>
            <a:ext cx="3995936" cy="6132349"/>
          </a:xfrm>
          <a:prstGeom prst="rect">
            <a:avLst/>
          </a:prstGeom>
        </p:spPr>
      </p:pic>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983238" y="94285"/>
            <a:ext cx="4402336" cy="6132349"/>
          </a:xfrm>
          <a:prstGeom prst="rect">
            <a:avLst/>
          </a:prstGeom>
        </p:spPr>
      </p:pic>
      <p:pic>
        <p:nvPicPr>
          <p:cNvPr id="10" name="Picture 9"/>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13997"/>
          <a:stretch/>
        </p:blipFill>
        <p:spPr>
          <a:xfrm>
            <a:off x="8385573" y="94285"/>
            <a:ext cx="3786108" cy="6132349"/>
          </a:xfrm>
          <a:prstGeom prst="rect">
            <a:avLst/>
          </a:prstGeom>
        </p:spPr>
      </p:pic>
      <p:sp>
        <p:nvSpPr>
          <p:cNvPr id="13" name="Rectangle 12"/>
          <p:cNvSpPr/>
          <p:nvPr userDrawn="1"/>
        </p:nvSpPr>
        <p:spPr>
          <a:xfrm>
            <a:off x="0" y="0"/>
            <a:ext cx="12192000" cy="6226634"/>
          </a:xfrm>
          <a:prstGeom prst="rect">
            <a:avLst/>
          </a:prstGeom>
          <a:solidFill>
            <a:schemeClr val="bg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9"/>
          </a:p>
        </p:txBody>
      </p:sp>
      <p:sp>
        <p:nvSpPr>
          <p:cNvPr id="2" name="Title 1"/>
          <p:cNvSpPr>
            <a:spLocks noGrp="1"/>
          </p:cNvSpPr>
          <p:nvPr>
            <p:ph type="title"/>
          </p:nvPr>
        </p:nvSpPr>
        <p:spPr>
          <a:xfrm>
            <a:off x="66174" y="-4882"/>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0525947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126609" y="1108871"/>
            <a:ext cx="10203572" cy="514588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Rectangle 22"/>
          <p:cNvSpPr/>
          <p:nvPr userDrawn="1"/>
        </p:nvSpPr>
        <p:spPr>
          <a:xfrm>
            <a:off x="-392" y="0"/>
            <a:ext cx="10384503" cy="8222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15" name="Date Placeholder 3"/>
          <p:cNvSpPr>
            <a:spLocks noGrp="1"/>
          </p:cNvSpPr>
          <p:nvPr>
            <p:ph type="dt" sz="half" idx="10"/>
          </p:nvPr>
        </p:nvSpPr>
        <p:spPr>
          <a:xfrm>
            <a:off x="5283201" y="6492559"/>
            <a:ext cx="1154599" cy="365125"/>
          </a:xfrm>
          <a:prstGeom prst="rect">
            <a:avLst/>
          </a:prstGeom>
        </p:spPr>
        <p:txBody>
          <a:bodyPr/>
          <a:lstStyle>
            <a:lvl1pPr algn="ctr">
              <a:defRPr/>
            </a:lvl1pPr>
          </a:lstStyle>
          <a:p>
            <a:fld id="{1D1401A7-F4A4-4876-AD5A-7CA5B0EEE55A}" type="datetime1">
              <a:rPr lang="en-US" smtClean="0"/>
              <a:pPr/>
              <a:t>02/14/2019</a:t>
            </a:fld>
            <a:endParaRPr lang="en-US" dirty="0"/>
          </a:p>
        </p:txBody>
      </p:sp>
      <p:cxnSp>
        <p:nvCxnSpPr>
          <p:cNvPr id="16" name="Straight Connector 15"/>
          <p:cNvCxnSpPr/>
          <p:nvPr userDrawn="1"/>
        </p:nvCxnSpPr>
        <p:spPr>
          <a:xfrm flipV="1">
            <a:off x="-392" y="6355570"/>
            <a:ext cx="12192000" cy="4551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userDrawn="1"/>
        </p:nvPicPr>
        <p:blipFill>
          <a:blip r:embed="rId2"/>
          <a:stretch>
            <a:fillRect/>
          </a:stretch>
        </p:blipFill>
        <p:spPr>
          <a:xfrm>
            <a:off x="10965260" y="6435593"/>
            <a:ext cx="1016000" cy="431800"/>
          </a:xfrm>
          <a:prstGeom prst="rect">
            <a:avLst/>
          </a:prstGeom>
        </p:spPr>
      </p:pic>
    </p:spTree>
    <p:extLst>
      <p:ext uri="{BB962C8B-B14F-4D97-AF65-F5344CB8AC3E}">
        <p14:creationId xmlns:p14="http://schemas.microsoft.com/office/powerpoint/2010/main" val="11479129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5" name="Rectangle 4"/>
          <p:cNvSpPr/>
          <p:nvPr userDrawn="1"/>
        </p:nvSpPr>
        <p:spPr>
          <a:xfrm>
            <a:off x="-392" y="0"/>
            <a:ext cx="10384503" cy="8222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7" name="Date Placeholder 3"/>
          <p:cNvSpPr>
            <a:spLocks noGrp="1"/>
          </p:cNvSpPr>
          <p:nvPr>
            <p:ph type="dt" sz="half" idx="10"/>
          </p:nvPr>
        </p:nvSpPr>
        <p:spPr>
          <a:xfrm>
            <a:off x="5283201" y="6492559"/>
            <a:ext cx="1154599" cy="365125"/>
          </a:xfrm>
          <a:prstGeom prst="rect">
            <a:avLst/>
          </a:prstGeom>
        </p:spPr>
        <p:txBody>
          <a:bodyPr/>
          <a:lstStyle>
            <a:lvl1pPr algn="ctr">
              <a:defRPr/>
            </a:lvl1pPr>
          </a:lstStyle>
          <a:p>
            <a:fld id="{1D1401A7-F4A4-4876-AD5A-7CA5B0EEE55A}" type="datetime1">
              <a:rPr lang="en-US" smtClean="0"/>
              <a:pPr/>
              <a:t>02/14/2019</a:t>
            </a:fld>
            <a:endParaRPr lang="en-US" dirty="0"/>
          </a:p>
        </p:txBody>
      </p:sp>
      <p:cxnSp>
        <p:nvCxnSpPr>
          <p:cNvPr id="9" name="Straight Connector 8"/>
          <p:cNvCxnSpPr/>
          <p:nvPr userDrawn="1"/>
        </p:nvCxnSpPr>
        <p:spPr>
          <a:xfrm flipV="1">
            <a:off x="-392" y="6355570"/>
            <a:ext cx="12192000" cy="4551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0965260" y="6435593"/>
            <a:ext cx="1016000" cy="431800"/>
          </a:xfrm>
          <a:prstGeom prst="rect">
            <a:avLst/>
          </a:prstGeom>
        </p:spPr>
      </p:pic>
    </p:spTree>
    <p:extLst>
      <p:ext uri="{BB962C8B-B14F-4D97-AF65-F5344CB8AC3E}">
        <p14:creationId xmlns:p14="http://schemas.microsoft.com/office/powerpoint/2010/main" val="2107541677"/>
      </p:ext>
    </p:extLst>
  </p:cSld>
  <p:clrMapOvr>
    <a:masterClrMapping/>
  </p:clrMapOvr>
  <p:transition advClick="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5" name="Rectangle 4"/>
          <p:cNvSpPr/>
          <p:nvPr userDrawn="1"/>
        </p:nvSpPr>
        <p:spPr>
          <a:xfrm>
            <a:off x="-392" y="0"/>
            <a:ext cx="10384503" cy="8222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7" name="Date Placeholder 3"/>
          <p:cNvSpPr>
            <a:spLocks noGrp="1"/>
          </p:cNvSpPr>
          <p:nvPr>
            <p:ph type="dt" sz="half" idx="10"/>
          </p:nvPr>
        </p:nvSpPr>
        <p:spPr>
          <a:xfrm>
            <a:off x="5283201" y="6492559"/>
            <a:ext cx="1154599" cy="365125"/>
          </a:xfrm>
          <a:prstGeom prst="rect">
            <a:avLst/>
          </a:prstGeom>
        </p:spPr>
        <p:txBody>
          <a:bodyPr/>
          <a:lstStyle>
            <a:lvl1pPr algn="ctr">
              <a:defRPr/>
            </a:lvl1pPr>
          </a:lstStyle>
          <a:p>
            <a:fld id="{1D1401A7-F4A4-4876-AD5A-7CA5B0EEE55A}" type="datetime1">
              <a:rPr lang="en-US" smtClean="0"/>
              <a:pPr/>
              <a:t>02/14/2019</a:t>
            </a:fld>
            <a:endParaRPr lang="en-US" dirty="0"/>
          </a:p>
        </p:txBody>
      </p:sp>
      <p:cxnSp>
        <p:nvCxnSpPr>
          <p:cNvPr id="9" name="Straight Connector 8"/>
          <p:cNvCxnSpPr/>
          <p:nvPr userDrawn="1"/>
        </p:nvCxnSpPr>
        <p:spPr>
          <a:xfrm flipV="1">
            <a:off x="-392" y="6355570"/>
            <a:ext cx="12192000" cy="4551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0965260" y="6435593"/>
            <a:ext cx="1016000" cy="431800"/>
          </a:xfrm>
          <a:prstGeom prst="rect">
            <a:avLst/>
          </a:prstGeom>
        </p:spPr>
      </p:pic>
    </p:spTree>
    <p:extLst>
      <p:ext uri="{BB962C8B-B14F-4D97-AF65-F5344CB8AC3E}">
        <p14:creationId xmlns:p14="http://schemas.microsoft.com/office/powerpoint/2010/main" val="2092499216"/>
      </p:ext>
    </p:extLst>
  </p:cSld>
  <p:clrMapOvr>
    <a:masterClrMapping/>
  </p:clrMapOvr>
  <p:transition advClick="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Rectangle 4"/>
          <p:cNvSpPr/>
          <p:nvPr userDrawn="1"/>
        </p:nvSpPr>
        <p:spPr>
          <a:xfrm>
            <a:off x="-392" y="0"/>
            <a:ext cx="10384503" cy="8222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7" name="Date Placeholder 3"/>
          <p:cNvSpPr>
            <a:spLocks noGrp="1"/>
          </p:cNvSpPr>
          <p:nvPr>
            <p:ph type="dt" sz="half" idx="10"/>
          </p:nvPr>
        </p:nvSpPr>
        <p:spPr>
          <a:xfrm>
            <a:off x="5283201" y="6492559"/>
            <a:ext cx="1154599" cy="365125"/>
          </a:xfrm>
          <a:prstGeom prst="rect">
            <a:avLst/>
          </a:prstGeom>
        </p:spPr>
        <p:txBody>
          <a:bodyPr/>
          <a:lstStyle>
            <a:lvl1pPr algn="ctr">
              <a:defRPr/>
            </a:lvl1pPr>
          </a:lstStyle>
          <a:p>
            <a:fld id="{1D1401A7-F4A4-4876-AD5A-7CA5B0EEE55A}" type="datetime1">
              <a:rPr lang="en-US" smtClean="0"/>
              <a:pPr/>
              <a:t>02/14/2019</a:t>
            </a:fld>
            <a:endParaRPr lang="en-US" dirty="0"/>
          </a:p>
        </p:txBody>
      </p:sp>
      <p:cxnSp>
        <p:nvCxnSpPr>
          <p:cNvPr id="9" name="Straight Connector 8"/>
          <p:cNvCxnSpPr/>
          <p:nvPr userDrawn="1"/>
        </p:nvCxnSpPr>
        <p:spPr>
          <a:xfrm flipV="1">
            <a:off x="-392" y="6355570"/>
            <a:ext cx="12192000" cy="4551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0965260" y="6435593"/>
            <a:ext cx="1016000" cy="431800"/>
          </a:xfrm>
          <a:prstGeom prst="rect">
            <a:avLst/>
          </a:prstGeom>
        </p:spPr>
      </p:pic>
    </p:spTree>
    <p:extLst>
      <p:ext uri="{BB962C8B-B14F-4D97-AF65-F5344CB8AC3E}">
        <p14:creationId xmlns:p14="http://schemas.microsoft.com/office/powerpoint/2010/main" val="2179610848"/>
      </p:ext>
    </p:extLst>
  </p:cSld>
  <p:clrMapOvr>
    <a:masterClrMapping/>
  </p:clrMapOvr>
  <p:transition advClick="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126609" y="1108871"/>
            <a:ext cx="10203572" cy="514588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5" name="Date Placeholder 3"/>
          <p:cNvSpPr>
            <a:spLocks noGrp="1"/>
          </p:cNvSpPr>
          <p:nvPr>
            <p:ph type="dt" sz="half" idx="10"/>
          </p:nvPr>
        </p:nvSpPr>
        <p:spPr>
          <a:xfrm>
            <a:off x="5283201" y="6492559"/>
            <a:ext cx="1154599" cy="365125"/>
          </a:xfrm>
          <a:prstGeom prst="rect">
            <a:avLst/>
          </a:prstGeom>
        </p:spPr>
        <p:txBody>
          <a:bodyPr/>
          <a:lstStyle>
            <a:lvl1pPr algn="ctr">
              <a:defRPr/>
            </a:lvl1pPr>
          </a:lstStyle>
          <a:p>
            <a:fld id="{1D1401A7-F4A4-4876-AD5A-7CA5B0EEE55A}" type="datetime1">
              <a:rPr lang="en-US" smtClean="0"/>
              <a:pPr/>
              <a:t>02/14/2019</a:t>
            </a:fld>
            <a:endParaRPr lang="en-US" dirty="0"/>
          </a:p>
        </p:txBody>
      </p:sp>
      <p:cxnSp>
        <p:nvCxnSpPr>
          <p:cNvPr id="16" name="Straight Connector 15"/>
          <p:cNvCxnSpPr/>
          <p:nvPr userDrawn="1"/>
        </p:nvCxnSpPr>
        <p:spPr>
          <a:xfrm flipV="1">
            <a:off x="-392" y="6355570"/>
            <a:ext cx="12192000" cy="4551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859" y="6435352"/>
            <a:ext cx="1134843" cy="395608"/>
          </a:xfrm>
          <a:prstGeom prst="rect">
            <a:avLst/>
          </a:prstGeom>
        </p:spPr>
      </p:pic>
      <p:pic>
        <p:nvPicPr>
          <p:cNvPr id="9" name="Picture 8"/>
          <p:cNvPicPr>
            <a:picLocks noChangeAspect="1"/>
          </p:cNvPicPr>
          <p:nvPr userDrawn="1"/>
        </p:nvPicPr>
        <p:blipFill>
          <a:blip r:embed="rId3"/>
          <a:stretch>
            <a:fillRect/>
          </a:stretch>
        </p:blipFill>
        <p:spPr>
          <a:xfrm>
            <a:off x="10965260" y="6409652"/>
            <a:ext cx="1016000" cy="431800"/>
          </a:xfrm>
          <a:prstGeom prst="rect">
            <a:avLst/>
          </a:prstGeom>
        </p:spPr>
      </p:pic>
      <p:sp>
        <p:nvSpPr>
          <p:cNvPr id="10" name="Title 1"/>
          <p:cNvSpPr>
            <a:spLocks noGrp="1"/>
          </p:cNvSpPr>
          <p:nvPr>
            <p:ph type="title" hasCustomPrompt="1"/>
          </p:nvPr>
        </p:nvSpPr>
        <p:spPr>
          <a:xfrm>
            <a:off x="86269" y="33607"/>
            <a:ext cx="10243913" cy="606789"/>
          </a:xfrm>
          <a:prstGeom prst="rect">
            <a:avLst/>
          </a:prstGeom>
        </p:spPr>
        <p:txBody>
          <a:bodyPr>
            <a:normAutofit/>
          </a:bodyPr>
          <a:lstStyle>
            <a:lvl1pPr>
              <a:defRPr sz="2800" b="1">
                <a:solidFill>
                  <a:schemeClr val="bg1"/>
                </a:solidFill>
              </a:defRPr>
            </a:lvl1pPr>
          </a:lstStyle>
          <a:p>
            <a:r>
              <a:rPr lang="en-US" dirty="0"/>
              <a:t>Key Message (Heading)</a:t>
            </a:r>
          </a:p>
        </p:txBody>
      </p:sp>
    </p:spTree>
    <p:extLst>
      <p:ext uri="{BB962C8B-B14F-4D97-AF65-F5344CB8AC3E}">
        <p14:creationId xmlns:p14="http://schemas.microsoft.com/office/powerpoint/2010/main" val="1228176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126609" y="1108871"/>
            <a:ext cx="10203572" cy="514588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5" name="Date Placeholder 3"/>
          <p:cNvSpPr>
            <a:spLocks noGrp="1"/>
          </p:cNvSpPr>
          <p:nvPr>
            <p:ph type="dt" sz="half" idx="10"/>
          </p:nvPr>
        </p:nvSpPr>
        <p:spPr>
          <a:xfrm>
            <a:off x="5283201" y="6492559"/>
            <a:ext cx="1154599" cy="365125"/>
          </a:xfrm>
          <a:prstGeom prst="rect">
            <a:avLst/>
          </a:prstGeom>
        </p:spPr>
        <p:txBody>
          <a:bodyPr/>
          <a:lstStyle>
            <a:lvl1pPr algn="ctr">
              <a:defRPr/>
            </a:lvl1pPr>
          </a:lstStyle>
          <a:p>
            <a:fld id="{1D1401A7-F4A4-4876-AD5A-7CA5B0EEE55A}" type="datetime1">
              <a:rPr lang="en-US" smtClean="0"/>
              <a:pPr/>
              <a:t>02/14/2019</a:t>
            </a:fld>
            <a:endParaRPr lang="en-US" dirty="0"/>
          </a:p>
        </p:txBody>
      </p:sp>
      <p:cxnSp>
        <p:nvCxnSpPr>
          <p:cNvPr id="16" name="Straight Connector 15"/>
          <p:cNvCxnSpPr/>
          <p:nvPr userDrawn="1"/>
        </p:nvCxnSpPr>
        <p:spPr>
          <a:xfrm flipV="1">
            <a:off x="-392" y="6355570"/>
            <a:ext cx="12192000" cy="4551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859" y="6435352"/>
            <a:ext cx="1134843" cy="395608"/>
          </a:xfrm>
          <a:prstGeom prst="rect">
            <a:avLst/>
          </a:prstGeom>
        </p:spPr>
      </p:pic>
      <p:pic>
        <p:nvPicPr>
          <p:cNvPr id="9" name="Picture 8"/>
          <p:cNvPicPr>
            <a:picLocks noChangeAspect="1"/>
          </p:cNvPicPr>
          <p:nvPr userDrawn="1"/>
        </p:nvPicPr>
        <p:blipFill>
          <a:blip r:embed="rId3"/>
          <a:stretch>
            <a:fillRect/>
          </a:stretch>
        </p:blipFill>
        <p:spPr>
          <a:xfrm>
            <a:off x="10965260" y="6409652"/>
            <a:ext cx="1016000" cy="431800"/>
          </a:xfrm>
          <a:prstGeom prst="rect">
            <a:avLst/>
          </a:prstGeom>
        </p:spPr>
      </p:pic>
      <p:sp>
        <p:nvSpPr>
          <p:cNvPr id="10" name="Title 1"/>
          <p:cNvSpPr>
            <a:spLocks noGrp="1"/>
          </p:cNvSpPr>
          <p:nvPr>
            <p:ph type="title" hasCustomPrompt="1"/>
          </p:nvPr>
        </p:nvSpPr>
        <p:spPr>
          <a:xfrm>
            <a:off x="86269" y="33607"/>
            <a:ext cx="10243913" cy="606789"/>
          </a:xfrm>
          <a:prstGeom prst="rect">
            <a:avLst/>
          </a:prstGeom>
        </p:spPr>
        <p:txBody>
          <a:bodyPr>
            <a:normAutofit/>
          </a:bodyPr>
          <a:lstStyle>
            <a:lvl1pPr>
              <a:defRPr sz="2800" b="1">
                <a:solidFill>
                  <a:schemeClr val="bg1"/>
                </a:solidFill>
              </a:defRPr>
            </a:lvl1pPr>
          </a:lstStyle>
          <a:p>
            <a:r>
              <a:rPr lang="en-US" dirty="0"/>
              <a:t>Key Message (Heading)</a:t>
            </a:r>
          </a:p>
        </p:txBody>
      </p:sp>
    </p:spTree>
    <p:extLst>
      <p:ext uri="{BB962C8B-B14F-4D97-AF65-F5344CB8AC3E}">
        <p14:creationId xmlns:p14="http://schemas.microsoft.com/office/powerpoint/2010/main" val="29390857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126609" y="1108871"/>
            <a:ext cx="10203572" cy="514588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5" name="Date Placeholder 3"/>
          <p:cNvSpPr>
            <a:spLocks noGrp="1"/>
          </p:cNvSpPr>
          <p:nvPr>
            <p:ph type="dt" sz="half" idx="10"/>
          </p:nvPr>
        </p:nvSpPr>
        <p:spPr>
          <a:xfrm>
            <a:off x="5283201" y="6492559"/>
            <a:ext cx="1154599" cy="365125"/>
          </a:xfrm>
          <a:prstGeom prst="rect">
            <a:avLst/>
          </a:prstGeom>
        </p:spPr>
        <p:txBody>
          <a:bodyPr/>
          <a:lstStyle>
            <a:lvl1pPr algn="ctr">
              <a:defRPr/>
            </a:lvl1pPr>
          </a:lstStyle>
          <a:p>
            <a:fld id="{1D1401A7-F4A4-4876-AD5A-7CA5B0EEE55A}" type="datetime1">
              <a:rPr lang="en-US" smtClean="0"/>
              <a:pPr/>
              <a:t>02/14/2019</a:t>
            </a:fld>
            <a:endParaRPr lang="en-US" dirty="0"/>
          </a:p>
        </p:txBody>
      </p:sp>
      <p:cxnSp>
        <p:nvCxnSpPr>
          <p:cNvPr id="16" name="Straight Connector 15"/>
          <p:cNvCxnSpPr/>
          <p:nvPr userDrawn="1"/>
        </p:nvCxnSpPr>
        <p:spPr>
          <a:xfrm flipV="1">
            <a:off x="-392" y="6355570"/>
            <a:ext cx="12192000" cy="4551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859" y="6435352"/>
            <a:ext cx="1134843" cy="395608"/>
          </a:xfrm>
          <a:prstGeom prst="rect">
            <a:avLst/>
          </a:prstGeom>
        </p:spPr>
      </p:pic>
      <p:pic>
        <p:nvPicPr>
          <p:cNvPr id="9" name="Picture 8"/>
          <p:cNvPicPr>
            <a:picLocks noChangeAspect="1"/>
          </p:cNvPicPr>
          <p:nvPr userDrawn="1"/>
        </p:nvPicPr>
        <p:blipFill>
          <a:blip r:embed="rId3"/>
          <a:stretch>
            <a:fillRect/>
          </a:stretch>
        </p:blipFill>
        <p:spPr>
          <a:xfrm>
            <a:off x="10965260" y="6409652"/>
            <a:ext cx="1016000" cy="431800"/>
          </a:xfrm>
          <a:prstGeom prst="rect">
            <a:avLst/>
          </a:prstGeom>
        </p:spPr>
      </p:pic>
      <p:sp>
        <p:nvSpPr>
          <p:cNvPr id="10" name="Title 1"/>
          <p:cNvSpPr>
            <a:spLocks noGrp="1"/>
          </p:cNvSpPr>
          <p:nvPr>
            <p:ph type="title" hasCustomPrompt="1"/>
          </p:nvPr>
        </p:nvSpPr>
        <p:spPr>
          <a:xfrm>
            <a:off x="86269" y="33607"/>
            <a:ext cx="10243913" cy="606789"/>
          </a:xfrm>
          <a:prstGeom prst="rect">
            <a:avLst/>
          </a:prstGeom>
        </p:spPr>
        <p:txBody>
          <a:bodyPr>
            <a:normAutofit/>
          </a:bodyPr>
          <a:lstStyle>
            <a:lvl1pPr>
              <a:defRPr sz="2800" b="1">
                <a:solidFill>
                  <a:schemeClr val="bg1"/>
                </a:solidFill>
              </a:defRPr>
            </a:lvl1pPr>
          </a:lstStyle>
          <a:p>
            <a:r>
              <a:rPr lang="en-US" dirty="0"/>
              <a:t>Key Message (Heading)</a:t>
            </a:r>
          </a:p>
        </p:txBody>
      </p:sp>
    </p:spTree>
    <p:extLst>
      <p:ext uri="{BB962C8B-B14F-4D97-AF65-F5344CB8AC3E}">
        <p14:creationId xmlns:p14="http://schemas.microsoft.com/office/powerpoint/2010/main" val="52284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7" name="Rectangle 6"/>
          <p:cNvSpPr/>
          <p:nvPr userDrawn="1"/>
        </p:nvSpPr>
        <p:spPr>
          <a:xfrm>
            <a:off x="-392" y="0"/>
            <a:ext cx="10384502" cy="8222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descr="New_ecubix_logo.png"/>
          <p:cNvPicPr>
            <a:picLocks noChangeAspect="1"/>
          </p:cNvPicPr>
          <p:nvPr userDrawn="1"/>
        </p:nvPicPr>
        <p:blipFill>
          <a:blip r:embed="rId2" cstate="print"/>
          <a:stretch>
            <a:fillRect/>
          </a:stretch>
        </p:blipFill>
        <p:spPr>
          <a:xfrm>
            <a:off x="10712557" y="176385"/>
            <a:ext cx="1181664" cy="321228"/>
          </a:xfrm>
          <a:prstGeom prst="rect">
            <a:avLst/>
          </a:prstGeom>
        </p:spPr>
      </p:pic>
    </p:spTree>
    <p:extLst>
      <p:ext uri="{BB962C8B-B14F-4D97-AF65-F5344CB8AC3E}">
        <p14:creationId xmlns:p14="http://schemas.microsoft.com/office/powerpoint/2010/main" val="21478682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126609" y="1108871"/>
            <a:ext cx="10203572" cy="514588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5" name="Date Placeholder 3"/>
          <p:cNvSpPr>
            <a:spLocks noGrp="1"/>
          </p:cNvSpPr>
          <p:nvPr>
            <p:ph type="dt" sz="half" idx="10"/>
          </p:nvPr>
        </p:nvSpPr>
        <p:spPr>
          <a:xfrm>
            <a:off x="5283201" y="6492559"/>
            <a:ext cx="1154599" cy="365125"/>
          </a:xfrm>
          <a:prstGeom prst="rect">
            <a:avLst/>
          </a:prstGeom>
        </p:spPr>
        <p:txBody>
          <a:bodyPr/>
          <a:lstStyle>
            <a:lvl1pPr algn="ctr">
              <a:defRPr/>
            </a:lvl1pPr>
          </a:lstStyle>
          <a:p>
            <a:fld id="{1D1401A7-F4A4-4876-AD5A-7CA5B0EEE55A}" type="datetime1">
              <a:rPr lang="en-US" smtClean="0"/>
              <a:pPr/>
              <a:t>02/14/2019</a:t>
            </a:fld>
            <a:endParaRPr lang="en-US" dirty="0"/>
          </a:p>
        </p:txBody>
      </p:sp>
      <p:cxnSp>
        <p:nvCxnSpPr>
          <p:cNvPr id="16" name="Straight Connector 15"/>
          <p:cNvCxnSpPr/>
          <p:nvPr userDrawn="1"/>
        </p:nvCxnSpPr>
        <p:spPr>
          <a:xfrm flipV="1">
            <a:off x="-392" y="6355570"/>
            <a:ext cx="12192000" cy="4551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859" y="6435352"/>
            <a:ext cx="1134843" cy="395608"/>
          </a:xfrm>
          <a:prstGeom prst="rect">
            <a:avLst/>
          </a:prstGeom>
        </p:spPr>
      </p:pic>
      <p:pic>
        <p:nvPicPr>
          <p:cNvPr id="9" name="Picture 8"/>
          <p:cNvPicPr>
            <a:picLocks noChangeAspect="1"/>
          </p:cNvPicPr>
          <p:nvPr userDrawn="1"/>
        </p:nvPicPr>
        <p:blipFill>
          <a:blip r:embed="rId3"/>
          <a:stretch>
            <a:fillRect/>
          </a:stretch>
        </p:blipFill>
        <p:spPr>
          <a:xfrm>
            <a:off x="10965260" y="6409652"/>
            <a:ext cx="1016000" cy="431800"/>
          </a:xfrm>
          <a:prstGeom prst="rect">
            <a:avLst/>
          </a:prstGeom>
        </p:spPr>
      </p:pic>
      <p:sp>
        <p:nvSpPr>
          <p:cNvPr id="10" name="Title 1"/>
          <p:cNvSpPr>
            <a:spLocks noGrp="1"/>
          </p:cNvSpPr>
          <p:nvPr>
            <p:ph type="title" hasCustomPrompt="1"/>
          </p:nvPr>
        </p:nvSpPr>
        <p:spPr>
          <a:xfrm>
            <a:off x="86269" y="33607"/>
            <a:ext cx="10243913" cy="606789"/>
          </a:xfrm>
          <a:prstGeom prst="rect">
            <a:avLst/>
          </a:prstGeom>
        </p:spPr>
        <p:txBody>
          <a:bodyPr>
            <a:normAutofit/>
          </a:bodyPr>
          <a:lstStyle>
            <a:lvl1pPr>
              <a:defRPr sz="2800" b="1">
                <a:solidFill>
                  <a:schemeClr val="bg1"/>
                </a:solidFill>
              </a:defRPr>
            </a:lvl1pPr>
          </a:lstStyle>
          <a:p>
            <a:r>
              <a:rPr lang="en-US" dirty="0"/>
              <a:t>Key Message (Heading)</a:t>
            </a:r>
          </a:p>
        </p:txBody>
      </p:sp>
    </p:spTree>
    <p:extLst>
      <p:ext uri="{BB962C8B-B14F-4D97-AF65-F5344CB8AC3E}">
        <p14:creationId xmlns:p14="http://schemas.microsoft.com/office/powerpoint/2010/main" val="3370972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126609" y="1108871"/>
            <a:ext cx="10203572" cy="514588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5" name="Date Placeholder 3"/>
          <p:cNvSpPr>
            <a:spLocks noGrp="1"/>
          </p:cNvSpPr>
          <p:nvPr>
            <p:ph type="dt" sz="half" idx="10"/>
          </p:nvPr>
        </p:nvSpPr>
        <p:spPr>
          <a:xfrm>
            <a:off x="5283201" y="6492559"/>
            <a:ext cx="1154599" cy="365125"/>
          </a:xfrm>
          <a:prstGeom prst="rect">
            <a:avLst/>
          </a:prstGeom>
        </p:spPr>
        <p:txBody>
          <a:bodyPr/>
          <a:lstStyle>
            <a:lvl1pPr algn="ctr">
              <a:defRPr/>
            </a:lvl1pPr>
          </a:lstStyle>
          <a:p>
            <a:fld id="{1D1401A7-F4A4-4876-AD5A-7CA5B0EEE55A}" type="datetime1">
              <a:rPr lang="en-US" smtClean="0"/>
              <a:pPr/>
              <a:t>02/14/2019</a:t>
            </a:fld>
            <a:endParaRPr lang="en-US" dirty="0"/>
          </a:p>
        </p:txBody>
      </p:sp>
      <p:cxnSp>
        <p:nvCxnSpPr>
          <p:cNvPr id="16" name="Straight Connector 15"/>
          <p:cNvCxnSpPr/>
          <p:nvPr userDrawn="1"/>
        </p:nvCxnSpPr>
        <p:spPr>
          <a:xfrm flipV="1">
            <a:off x="-392" y="6355570"/>
            <a:ext cx="12192000" cy="4551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859" y="6435352"/>
            <a:ext cx="1134843" cy="395608"/>
          </a:xfrm>
          <a:prstGeom prst="rect">
            <a:avLst/>
          </a:prstGeom>
        </p:spPr>
      </p:pic>
      <p:pic>
        <p:nvPicPr>
          <p:cNvPr id="9" name="Picture 8"/>
          <p:cNvPicPr>
            <a:picLocks noChangeAspect="1"/>
          </p:cNvPicPr>
          <p:nvPr userDrawn="1"/>
        </p:nvPicPr>
        <p:blipFill>
          <a:blip r:embed="rId3"/>
          <a:stretch>
            <a:fillRect/>
          </a:stretch>
        </p:blipFill>
        <p:spPr>
          <a:xfrm>
            <a:off x="10965260" y="6409652"/>
            <a:ext cx="1016000" cy="431800"/>
          </a:xfrm>
          <a:prstGeom prst="rect">
            <a:avLst/>
          </a:prstGeom>
        </p:spPr>
      </p:pic>
    </p:spTree>
    <p:extLst>
      <p:ext uri="{BB962C8B-B14F-4D97-AF65-F5344CB8AC3E}">
        <p14:creationId xmlns:p14="http://schemas.microsoft.com/office/powerpoint/2010/main" val="22509542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126609" y="1108871"/>
            <a:ext cx="10203572" cy="514588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5" name="Date Placeholder 3"/>
          <p:cNvSpPr>
            <a:spLocks noGrp="1"/>
          </p:cNvSpPr>
          <p:nvPr>
            <p:ph type="dt" sz="half" idx="10"/>
          </p:nvPr>
        </p:nvSpPr>
        <p:spPr>
          <a:xfrm>
            <a:off x="5283201" y="6492559"/>
            <a:ext cx="1154599" cy="365125"/>
          </a:xfrm>
          <a:prstGeom prst="rect">
            <a:avLst/>
          </a:prstGeom>
        </p:spPr>
        <p:txBody>
          <a:bodyPr/>
          <a:lstStyle>
            <a:lvl1pPr algn="ctr">
              <a:defRPr/>
            </a:lvl1pPr>
          </a:lstStyle>
          <a:p>
            <a:fld id="{1D1401A7-F4A4-4876-AD5A-7CA5B0EEE55A}" type="datetime1">
              <a:rPr lang="en-US" smtClean="0"/>
              <a:pPr/>
              <a:t>02/14/2019</a:t>
            </a:fld>
            <a:endParaRPr lang="en-US" dirty="0"/>
          </a:p>
        </p:txBody>
      </p:sp>
      <p:cxnSp>
        <p:nvCxnSpPr>
          <p:cNvPr id="16" name="Straight Connector 15"/>
          <p:cNvCxnSpPr/>
          <p:nvPr userDrawn="1"/>
        </p:nvCxnSpPr>
        <p:spPr>
          <a:xfrm flipV="1">
            <a:off x="-392" y="6355570"/>
            <a:ext cx="12192000" cy="4551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859" y="6435352"/>
            <a:ext cx="1134843" cy="395608"/>
          </a:xfrm>
          <a:prstGeom prst="rect">
            <a:avLst/>
          </a:prstGeom>
        </p:spPr>
      </p:pic>
      <p:pic>
        <p:nvPicPr>
          <p:cNvPr id="9" name="Picture 8"/>
          <p:cNvPicPr>
            <a:picLocks noChangeAspect="1"/>
          </p:cNvPicPr>
          <p:nvPr userDrawn="1"/>
        </p:nvPicPr>
        <p:blipFill>
          <a:blip r:embed="rId3"/>
          <a:stretch>
            <a:fillRect/>
          </a:stretch>
        </p:blipFill>
        <p:spPr>
          <a:xfrm>
            <a:off x="10965260" y="6409652"/>
            <a:ext cx="1016000" cy="431800"/>
          </a:xfrm>
          <a:prstGeom prst="rect">
            <a:avLst/>
          </a:prstGeom>
        </p:spPr>
      </p:pic>
      <p:sp>
        <p:nvSpPr>
          <p:cNvPr id="10" name="Title 1"/>
          <p:cNvSpPr>
            <a:spLocks noGrp="1"/>
          </p:cNvSpPr>
          <p:nvPr>
            <p:ph type="title" hasCustomPrompt="1"/>
          </p:nvPr>
        </p:nvSpPr>
        <p:spPr>
          <a:xfrm>
            <a:off x="86269" y="33607"/>
            <a:ext cx="10243913" cy="606789"/>
          </a:xfrm>
          <a:prstGeom prst="rect">
            <a:avLst/>
          </a:prstGeom>
        </p:spPr>
        <p:txBody>
          <a:bodyPr>
            <a:normAutofit/>
          </a:bodyPr>
          <a:lstStyle>
            <a:lvl1pPr>
              <a:defRPr sz="2800" b="1">
                <a:solidFill>
                  <a:schemeClr val="bg1"/>
                </a:solidFill>
              </a:defRPr>
            </a:lvl1pPr>
          </a:lstStyle>
          <a:p>
            <a:r>
              <a:rPr lang="en-US" dirty="0"/>
              <a:t>Key Message (Heading)</a:t>
            </a:r>
          </a:p>
        </p:txBody>
      </p:sp>
    </p:spTree>
    <p:extLst>
      <p:ext uri="{BB962C8B-B14F-4D97-AF65-F5344CB8AC3E}">
        <p14:creationId xmlns:p14="http://schemas.microsoft.com/office/powerpoint/2010/main" val="26989399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126609" y="1108871"/>
            <a:ext cx="10203572" cy="514588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5" name="Date Placeholder 3"/>
          <p:cNvSpPr>
            <a:spLocks noGrp="1"/>
          </p:cNvSpPr>
          <p:nvPr>
            <p:ph type="dt" sz="half" idx="10"/>
          </p:nvPr>
        </p:nvSpPr>
        <p:spPr>
          <a:xfrm>
            <a:off x="5283201" y="6492559"/>
            <a:ext cx="1154599" cy="365125"/>
          </a:xfrm>
          <a:prstGeom prst="rect">
            <a:avLst/>
          </a:prstGeom>
        </p:spPr>
        <p:txBody>
          <a:bodyPr/>
          <a:lstStyle>
            <a:lvl1pPr algn="ctr">
              <a:defRPr/>
            </a:lvl1pPr>
          </a:lstStyle>
          <a:p>
            <a:fld id="{1D1401A7-F4A4-4876-AD5A-7CA5B0EEE55A}" type="datetime1">
              <a:rPr lang="en-US" smtClean="0"/>
              <a:pPr/>
              <a:t>02/14/2019</a:t>
            </a:fld>
            <a:endParaRPr lang="en-US" dirty="0"/>
          </a:p>
        </p:txBody>
      </p:sp>
      <p:cxnSp>
        <p:nvCxnSpPr>
          <p:cNvPr id="16" name="Straight Connector 15"/>
          <p:cNvCxnSpPr/>
          <p:nvPr userDrawn="1"/>
        </p:nvCxnSpPr>
        <p:spPr>
          <a:xfrm flipV="1">
            <a:off x="-392" y="6355570"/>
            <a:ext cx="12192000" cy="4551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859" y="6435352"/>
            <a:ext cx="1134843" cy="395608"/>
          </a:xfrm>
          <a:prstGeom prst="rect">
            <a:avLst/>
          </a:prstGeom>
        </p:spPr>
      </p:pic>
      <p:pic>
        <p:nvPicPr>
          <p:cNvPr id="9" name="Picture 8"/>
          <p:cNvPicPr>
            <a:picLocks noChangeAspect="1"/>
          </p:cNvPicPr>
          <p:nvPr userDrawn="1"/>
        </p:nvPicPr>
        <p:blipFill>
          <a:blip r:embed="rId3"/>
          <a:stretch>
            <a:fillRect/>
          </a:stretch>
        </p:blipFill>
        <p:spPr>
          <a:xfrm>
            <a:off x="10965260" y="6409652"/>
            <a:ext cx="1016000" cy="431800"/>
          </a:xfrm>
          <a:prstGeom prst="rect">
            <a:avLst/>
          </a:prstGeom>
        </p:spPr>
      </p:pic>
      <p:sp>
        <p:nvSpPr>
          <p:cNvPr id="10" name="Title 1"/>
          <p:cNvSpPr>
            <a:spLocks noGrp="1"/>
          </p:cNvSpPr>
          <p:nvPr>
            <p:ph type="title" hasCustomPrompt="1"/>
          </p:nvPr>
        </p:nvSpPr>
        <p:spPr>
          <a:xfrm>
            <a:off x="86269" y="33607"/>
            <a:ext cx="10243913" cy="606789"/>
          </a:xfrm>
          <a:prstGeom prst="rect">
            <a:avLst/>
          </a:prstGeom>
        </p:spPr>
        <p:txBody>
          <a:bodyPr>
            <a:normAutofit/>
          </a:bodyPr>
          <a:lstStyle>
            <a:lvl1pPr>
              <a:defRPr sz="2800" b="1">
                <a:solidFill>
                  <a:schemeClr val="bg1"/>
                </a:solidFill>
              </a:defRPr>
            </a:lvl1pPr>
          </a:lstStyle>
          <a:p>
            <a:r>
              <a:rPr lang="en-US" dirty="0"/>
              <a:t>Key Message (Heading)</a:t>
            </a:r>
          </a:p>
        </p:txBody>
      </p:sp>
    </p:spTree>
    <p:extLst>
      <p:ext uri="{BB962C8B-B14F-4D97-AF65-F5344CB8AC3E}">
        <p14:creationId xmlns:p14="http://schemas.microsoft.com/office/powerpoint/2010/main" val="951627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8" name="Rectangle 7"/>
          <p:cNvSpPr/>
          <p:nvPr userDrawn="1"/>
        </p:nvSpPr>
        <p:spPr>
          <a:xfrm>
            <a:off x="-392" y="0"/>
            <a:ext cx="10384502" cy="8222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descr="New_ecubix_logo.png"/>
          <p:cNvPicPr>
            <a:picLocks noChangeAspect="1"/>
          </p:cNvPicPr>
          <p:nvPr userDrawn="1"/>
        </p:nvPicPr>
        <p:blipFill>
          <a:blip r:embed="rId2" cstate="print"/>
          <a:stretch>
            <a:fillRect/>
          </a:stretch>
        </p:blipFill>
        <p:spPr>
          <a:xfrm>
            <a:off x="10712557" y="176385"/>
            <a:ext cx="1181664" cy="321228"/>
          </a:xfrm>
          <a:prstGeom prst="rect">
            <a:avLst/>
          </a:prstGeom>
        </p:spPr>
      </p:pic>
    </p:spTree>
    <p:extLst>
      <p:ext uri="{BB962C8B-B14F-4D97-AF65-F5344CB8AC3E}">
        <p14:creationId xmlns:p14="http://schemas.microsoft.com/office/powerpoint/2010/main" val="1978538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0" name="Rectangle 9"/>
          <p:cNvSpPr/>
          <p:nvPr userDrawn="1"/>
        </p:nvSpPr>
        <p:spPr>
          <a:xfrm>
            <a:off x="-392" y="0"/>
            <a:ext cx="10384502" cy="8222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descr="New_ecubix_logo.png"/>
          <p:cNvPicPr>
            <a:picLocks noChangeAspect="1"/>
          </p:cNvPicPr>
          <p:nvPr userDrawn="1"/>
        </p:nvPicPr>
        <p:blipFill>
          <a:blip r:embed="rId2" cstate="print"/>
          <a:stretch>
            <a:fillRect/>
          </a:stretch>
        </p:blipFill>
        <p:spPr>
          <a:xfrm>
            <a:off x="10712557" y="176385"/>
            <a:ext cx="1181664" cy="321228"/>
          </a:xfrm>
          <a:prstGeom prst="rect">
            <a:avLst/>
          </a:prstGeom>
        </p:spPr>
      </p:pic>
    </p:spTree>
    <p:extLst>
      <p:ext uri="{BB962C8B-B14F-4D97-AF65-F5344CB8AC3E}">
        <p14:creationId xmlns:p14="http://schemas.microsoft.com/office/powerpoint/2010/main" val="8103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6" name="Rectangle 5"/>
          <p:cNvSpPr/>
          <p:nvPr userDrawn="1"/>
        </p:nvSpPr>
        <p:spPr>
          <a:xfrm>
            <a:off x="-392" y="0"/>
            <a:ext cx="10384502" cy="8222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descr="New_ecubix_logo.png"/>
          <p:cNvPicPr>
            <a:picLocks noChangeAspect="1"/>
          </p:cNvPicPr>
          <p:nvPr userDrawn="1"/>
        </p:nvPicPr>
        <p:blipFill>
          <a:blip r:embed="rId2" cstate="print"/>
          <a:stretch>
            <a:fillRect/>
          </a:stretch>
        </p:blipFill>
        <p:spPr>
          <a:xfrm>
            <a:off x="10712557" y="176385"/>
            <a:ext cx="1181664" cy="321228"/>
          </a:xfrm>
          <a:prstGeom prst="rect">
            <a:avLst/>
          </a:prstGeom>
        </p:spPr>
      </p:pic>
    </p:spTree>
    <p:extLst>
      <p:ext uri="{BB962C8B-B14F-4D97-AF65-F5344CB8AC3E}">
        <p14:creationId xmlns:p14="http://schemas.microsoft.com/office/powerpoint/2010/main" val="2801572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angle 4"/>
          <p:cNvSpPr/>
          <p:nvPr userDrawn="1"/>
        </p:nvSpPr>
        <p:spPr>
          <a:xfrm>
            <a:off x="-392" y="0"/>
            <a:ext cx="10384502" cy="8222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descr="New_ecubix_logo.png"/>
          <p:cNvPicPr>
            <a:picLocks noChangeAspect="1"/>
          </p:cNvPicPr>
          <p:nvPr userDrawn="1"/>
        </p:nvPicPr>
        <p:blipFill>
          <a:blip r:embed="rId2" cstate="print"/>
          <a:stretch>
            <a:fillRect/>
          </a:stretch>
        </p:blipFill>
        <p:spPr>
          <a:xfrm>
            <a:off x="10712557" y="176385"/>
            <a:ext cx="1181664" cy="321228"/>
          </a:xfrm>
          <a:prstGeom prst="rect">
            <a:avLst/>
          </a:prstGeom>
        </p:spPr>
      </p:pic>
    </p:spTree>
    <p:extLst>
      <p:ext uri="{BB962C8B-B14F-4D97-AF65-F5344CB8AC3E}">
        <p14:creationId xmlns:p14="http://schemas.microsoft.com/office/powerpoint/2010/main" val="736311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8" name="Rectangle 7"/>
          <p:cNvSpPr/>
          <p:nvPr userDrawn="1"/>
        </p:nvSpPr>
        <p:spPr>
          <a:xfrm>
            <a:off x="-392" y="0"/>
            <a:ext cx="10384502" cy="8222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descr="New_ecubix_logo.png"/>
          <p:cNvPicPr>
            <a:picLocks noChangeAspect="1"/>
          </p:cNvPicPr>
          <p:nvPr userDrawn="1"/>
        </p:nvPicPr>
        <p:blipFill>
          <a:blip r:embed="rId2" cstate="print"/>
          <a:stretch>
            <a:fillRect/>
          </a:stretch>
        </p:blipFill>
        <p:spPr>
          <a:xfrm>
            <a:off x="10712557" y="176385"/>
            <a:ext cx="1181664" cy="321228"/>
          </a:xfrm>
          <a:prstGeom prst="rect">
            <a:avLst/>
          </a:prstGeom>
        </p:spPr>
      </p:pic>
    </p:spTree>
    <p:extLst>
      <p:ext uri="{BB962C8B-B14F-4D97-AF65-F5344CB8AC3E}">
        <p14:creationId xmlns:p14="http://schemas.microsoft.com/office/powerpoint/2010/main" val="3531508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8" name="Rectangle 7"/>
          <p:cNvSpPr/>
          <p:nvPr userDrawn="1"/>
        </p:nvSpPr>
        <p:spPr>
          <a:xfrm>
            <a:off x="-392" y="0"/>
            <a:ext cx="10384502" cy="8222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descr="New_ecubix_logo.png"/>
          <p:cNvPicPr>
            <a:picLocks noChangeAspect="1"/>
          </p:cNvPicPr>
          <p:nvPr userDrawn="1"/>
        </p:nvPicPr>
        <p:blipFill>
          <a:blip r:embed="rId2" cstate="print"/>
          <a:stretch>
            <a:fillRect/>
          </a:stretch>
        </p:blipFill>
        <p:spPr>
          <a:xfrm>
            <a:off x="10712557" y="176385"/>
            <a:ext cx="1181664" cy="321228"/>
          </a:xfrm>
          <a:prstGeom prst="rect">
            <a:avLst/>
          </a:prstGeom>
        </p:spPr>
      </p:pic>
    </p:spTree>
    <p:extLst>
      <p:ext uri="{BB962C8B-B14F-4D97-AF65-F5344CB8AC3E}">
        <p14:creationId xmlns:p14="http://schemas.microsoft.com/office/powerpoint/2010/main" val="336553253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392" y="0"/>
            <a:ext cx="10384502" cy="8222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p:cNvSpPr/>
          <p:nvPr userDrawn="1"/>
        </p:nvSpPr>
        <p:spPr>
          <a:xfrm>
            <a:off x="10404480" y="0"/>
            <a:ext cx="1800000" cy="822240"/>
          </a:xfrm>
          <a:prstGeom prst="rect">
            <a:avLst/>
          </a:prstGeom>
          <a:solidFill>
            <a:srgbClr val="00B050">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descr="New_ecubix_logo.png"/>
          <p:cNvPicPr>
            <a:picLocks noChangeAspect="1"/>
          </p:cNvPicPr>
          <p:nvPr userDrawn="1"/>
        </p:nvPicPr>
        <p:blipFill>
          <a:blip r:embed="rId35" cstate="print"/>
          <a:stretch>
            <a:fillRect/>
          </a:stretch>
        </p:blipFill>
        <p:spPr>
          <a:xfrm>
            <a:off x="10712557" y="176385"/>
            <a:ext cx="1181664" cy="321228"/>
          </a:xfrm>
          <a:prstGeom prst="rect">
            <a:avLst/>
          </a:prstGeom>
        </p:spPr>
      </p:pic>
    </p:spTree>
    <p:extLst>
      <p:ext uri="{BB962C8B-B14F-4D97-AF65-F5344CB8AC3E}">
        <p14:creationId xmlns:p14="http://schemas.microsoft.com/office/powerpoint/2010/main" val="2259804492"/>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801" r:id="rId13"/>
    <p:sldLayoutId id="2147483802" r:id="rId14"/>
    <p:sldLayoutId id="2147483803" r:id="rId15"/>
    <p:sldLayoutId id="2147483806" r:id="rId16"/>
    <p:sldLayoutId id="2147483810" r:id="rId17"/>
    <p:sldLayoutId id="2147483811" r:id="rId18"/>
    <p:sldLayoutId id="2147483812"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0.emf"/><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7.jpeg"/><Relationship Id="rId5" Type="http://schemas.openxmlformats.org/officeDocument/2006/relationships/tags" Target="../tags/tag5.xml"/><Relationship Id="rId10" Type="http://schemas.openxmlformats.org/officeDocument/2006/relationships/slideLayout" Target="../slideLayouts/slideLayout13.xml"/><Relationship Id="rId4" Type="http://schemas.openxmlformats.org/officeDocument/2006/relationships/tags" Target="../tags/tag4.xml"/><Relationship Id="rId9" Type="http://schemas.openxmlformats.org/officeDocument/2006/relationships/tags" Target="../tags/tag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emf"/><Relationship Id="rId7"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0.xml"/><Relationship Id="rId5" Type="http://schemas.openxmlformats.org/officeDocument/2006/relationships/image" Target="../media/image70.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image" Target="../media/image7.png"/><Relationship Id="rId3" Type="http://schemas.openxmlformats.org/officeDocument/2006/relationships/image" Target="../media/image89.jpeg"/><Relationship Id="rId7" Type="http://schemas.openxmlformats.org/officeDocument/2006/relationships/image" Target="../media/image93.jpeg"/><Relationship Id="rId12" Type="http://schemas.openxmlformats.org/officeDocument/2006/relationships/image" Target="../media/image98.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92.jpe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emf"/><Relationship Id="rId3" Type="http://schemas.openxmlformats.org/officeDocument/2006/relationships/image" Target="../media/image12.emf"/><Relationship Id="rId21" Type="http://schemas.openxmlformats.org/officeDocument/2006/relationships/image" Target="../media/image30.jpeg"/><Relationship Id="rId7" Type="http://schemas.openxmlformats.org/officeDocument/2006/relationships/image" Target="../media/image16.jpeg"/><Relationship Id="rId12" Type="http://schemas.openxmlformats.org/officeDocument/2006/relationships/image" Target="../media/image21.jpeg"/><Relationship Id="rId17" Type="http://schemas.openxmlformats.org/officeDocument/2006/relationships/image" Target="../media/image26.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image" Target="../media/image15.emf"/><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emf"/><Relationship Id="rId7"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hutterstock_84275821.jpg"/>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5286"/>
            <a:ext cx="12192000" cy="6880485"/>
          </a:xfrm>
          <a:prstGeom prst="rect">
            <a:avLst/>
          </a:prstGeom>
        </p:spPr>
      </p:pic>
      <p:sp>
        <p:nvSpPr>
          <p:cNvPr id="4" name="Rectángulo 3"/>
          <p:cNvSpPr/>
          <p:nvPr/>
        </p:nvSpPr>
        <p:spPr>
          <a:xfrm>
            <a:off x="0" y="-42734"/>
            <a:ext cx="12192000" cy="5671206"/>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13"/>
          <p:cNvSpPr/>
          <p:nvPr/>
        </p:nvSpPr>
        <p:spPr>
          <a:xfrm>
            <a:off x="0" y="5631286"/>
            <a:ext cx="4060800" cy="1238545"/>
          </a:xfrm>
          <a:prstGeom prst="rect">
            <a:avLst/>
          </a:prstGeom>
          <a:solidFill>
            <a:srgbClr val="27AE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2DCC70"/>
              </a:solidFill>
            </a:endParaRPr>
          </a:p>
        </p:txBody>
      </p:sp>
      <p:sp>
        <p:nvSpPr>
          <p:cNvPr id="16" name="Rectángulo 15"/>
          <p:cNvSpPr/>
          <p:nvPr/>
        </p:nvSpPr>
        <p:spPr>
          <a:xfrm>
            <a:off x="4060800" y="5631286"/>
            <a:ext cx="4074868" cy="1238545"/>
          </a:xfrm>
          <a:prstGeom prst="rect">
            <a:avLst/>
          </a:prstGeom>
          <a:solidFill>
            <a:srgbClr val="2DCC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C1D890"/>
              </a:solidFill>
            </a:endParaRPr>
          </a:p>
        </p:txBody>
      </p:sp>
      <p:sp>
        <p:nvSpPr>
          <p:cNvPr id="17" name="Rectángulo 16"/>
          <p:cNvSpPr/>
          <p:nvPr/>
        </p:nvSpPr>
        <p:spPr>
          <a:xfrm>
            <a:off x="8131200" y="5631287"/>
            <a:ext cx="4060800" cy="1231200"/>
          </a:xfrm>
          <a:prstGeom prst="rect">
            <a:avLst/>
          </a:prstGeom>
          <a:solidFill>
            <a:srgbClr val="27AE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2DCC70"/>
              </a:solidFill>
            </a:endParaRPr>
          </a:p>
        </p:txBody>
      </p:sp>
      <p:sp>
        <p:nvSpPr>
          <p:cNvPr id="2" name="Rectangle 1"/>
          <p:cNvSpPr/>
          <p:nvPr/>
        </p:nvSpPr>
        <p:spPr>
          <a:xfrm>
            <a:off x="4950525" y="6058577"/>
            <a:ext cx="2230418" cy="369332"/>
          </a:xfrm>
          <a:prstGeom prst="rect">
            <a:avLst/>
          </a:prstGeom>
        </p:spPr>
        <p:txBody>
          <a:bodyPr wrap="none">
            <a:spAutoFit/>
          </a:bodyPr>
          <a:lstStyle/>
          <a:p>
            <a:pPr algn="ctr"/>
            <a:r>
              <a:rPr lang="es-MX" dirty="0">
                <a:ea typeface="Segoe UI" panose="020B0502040204020203" pitchFamily="34" charset="0"/>
                <a:cs typeface="Bebas Neue Bold"/>
              </a:rPr>
              <a:t>www.valuechain.co.in</a:t>
            </a:r>
          </a:p>
        </p:txBody>
      </p:sp>
      <p:pic>
        <p:nvPicPr>
          <p:cNvPr id="20" name="Picture 19" descr="C:\Users\suresh.a\Desktop\icons\Collection 2\Logo\ecubix_logo.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725" y="5949151"/>
            <a:ext cx="1519003" cy="432592"/>
          </a:xfrm>
          <a:prstGeom prst="rect">
            <a:avLst/>
          </a:prstGeom>
          <a:noFill/>
          <a:ln>
            <a:noFill/>
          </a:ln>
        </p:spPr>
      </p:pic>
      <p:sp>
        <p:nvSpPr>
          <p:cNvPr id="5" name="Rectangle 4"/>
          <p:cNvSpPr/>
          <p:nvPr/>
        </p:nvSpPr>
        <p:spPr>
          <a:xfrm>
            <a:off x="2529537" y="2386243"/>
            <a:ext cx="6408000" cy="9679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2603222" y="2543205"/>
            <a:ext cx="6330918" cy="830997"/>
          </a:xfrm>
          <a:prstGeom prst="rect">
            <a:avLst/>
          </a:prstGeom>
        </p:spPr>
        <p:txBody>
          <a:bodyPr wrap="square">
            <a:spAutoFit/>
          </a:bodyPr>
          <a:lstStyle/>
          <a:p>
            <a:r>
              <a:rPr lang="en-IN" sz="1600" dirty="0">
                <a:solidFill>
                  <a:schemeClr val="bg1">
                    <a:lumMod val="50000"/>
                  </a:schemeClr>
                </a:solidFill>
                <a:latin typeface="Bebas Neue Regular"/>
              </a:rPr>
              <a:t>Identify and capture hidden and unrealized </a:t>
            </a:r>
            <a:r>
              <a:rPr lang="en-IN" sz="1600" dirty="0" smtClean="0">
                <a:solidFill>
                  <a:schemeClr val="bg1">
                    <a:lumMod val="50000"/>
                  </a:schemeClr>
                </a:solidFill>
                <a:latin typeface="Bebas Neue Regular"/>
              </a:rPr>
              <a:t>profitability improvement </a:t>
            </a:r>
            <a:r>
              <a:rPr lang="en-IN" sz="1600" dirty="0">
                <a:solidFill>
                  <a:schemeClr val="bg1">
                    <a:lumMod val="50000"/>
                  </a:schemeClr>
                </a:solidFill>
                <a:latin typeface="Bebas Neue Regular"/>
              </a:rPr>
              <a:t>opportunities through consulting, data infrastructure set up, IT and effective implementation</a:t>
            </a:r>
          </a:p>
        </p:txBody>
      </p:sp>
      <p:sp>
        <p:nvSpPr>
          <p:cNvPr id="21" name="CuadroTexto 14"/>
          <p:cNvSpPr txBox="1"/>
          <p:nvPr/>
        </p:nvSpPr>
        <p:spPr>
          <a:xfrm>
            <a:off x="2529538" y="3384598"/>
            <a:ext cx="6408000" cy="461665"/>
          </a:xfrm>
          <a:prstGeom prst="rect">
            <a:avLst/>
          </a:prstGeom>
          <a:solidFill>
            <a:srgbClr val="FFFFFF"/>
          </a:solidFill>
          <a:ln>
            <a:solidFill>
              <a:schemeClr val="bg1">
                <a:lumMod val="95000"/>
              </a:schemeClr>
            </a:solidFill>
          </a:ln>
        </p:spPr>
        <p:txBody>
          <a:bodyPr wrap="square" rtlCol="0">
            <a:spAutoFit/>
          </a:bodyPr>
          <a:lstStyle/>
          <a:p>
            <a:pPr algn="ctr"/>
            <a:r>
              <a:rPr lang="en-IN" sz="2400" dirty="0">
                <a:solidFill>
                  <a:srgbClr val="079D02"/>
                </a:solidFill>
                <a:latin typeface="Copperplate Gothic Light" panose="020E0507020206020404" pitchFamily="34" charset="0"/>
                <a:cs typeface="Bebas Neue Regular"/>
              </a:rPr>
              <a:t>Building Decision Support Systems</a:t>
            </a:r>
          </a:p>
        </p:txBody>
      </p:sp>
      <p:sp>
        <p:nvSpPr>
          <p:cNvPr id="23" name="Rectangle 22"/>
          <p:cNvSpPr/>
          <p:nvPr/>
        </p:nvSpPr>
        <p:spPr>
          <a:xfrm>
            <a:off x="-14990" y="2386243"/>
            <a:ext cx="2520000" cy="9679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9"/>
          <p:cNvPicPr>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7428" y="2371254"/>
            <a:ext cx="2338466" cy="1028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CuadroTexto 14"/>
          <p:cNvSpPr txBox="1"/>
          <p:nvPr/>
        </p:nvSpPr>
        <p:spPr>
          <a:xfrm>
            <a:off x="-14990" y="3384598"/>
            <a:ext cx="2520000" cy="461665"/>
          </a:xfrm>
          <a:prstGeom prst="rect">
            <a:avLst/>
          </a:prstGeom>
          <a:solidFill>
            <a:srgbClr val="FFFFFF"/>
          </a:solidFill>
          <a:ln>
            <a:noFill/>
          </a:ln>
        </p:spPr>
        <p:txBody>
          <a:bodyPr wrap="square" rtlCol="0">
            <a:spAutoFit/>
          </a:bodyPr>
          <a:lstStyle/>
          <a:p>
            <a:pPr algn="ctr"/>
            <a:endParaRPr lang="en-IN" sz="2400" dirty="0">
              <a:solidFill>
                <a:srgbClr val="079D02"/>
              </a:solidFill>
              <a:latin typeface="Copperplate Gothic Light" panose="020E0507020206020404" pitchFamily="34" charset="0"/>
              <a:cs typeface="Bebas Neue Regular"/>
            </a:endParaRPr>
          </a:p>
        </p:txBody>
      </p:sp>
    </p:spTree>
    <p:extLst>
      <p:ext uri="{BB962C8B-B14F-4D97-AF65-F5344CB8AC3E}">
        <p14:creationId xmlns:p14="http://schemas.microsoft.com/office/powerpoint/2010/main" val="1697143574"/>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p:cNvPicPr>
            <a:picLocks noChangeAspect="1"/>
          </p:cNvPicPr>
          <p:nvPr/>
        </p:nvPicPr>
        <p:blipFill rotWithShape="1">
          <a:blip r:embed="rId3"/>
          <a:srcRect l="25040" t="8549" b="15209"/>
          <a:stretch/>
        </p:blipFill>
        <p:spPr>
          <a:xfrm>
            <a:off x="796636" y="448098"/>
            <a:ext cx="7018582" cy="5465474"/>
          </a:xfrm>
          <a:prstGeom prst="rect">
            <a:avLst/>
          </a:prstGeom>
        </p:spPr>
      </p:pic>
      <p:sp>
        <p:nvSpPr>
          <p:cNvPr id="198" name="Trapezoid 197"/>
          <p:cNvSpPr/>
          <p:nvPr/>
        </p:nvSpPr>
        <p:spPr>
          <a:xfrm>
            <a:off x="2098124" y="1672537"/>
            <a:ext cx="1152905" cy="339420"/>
          </a:xfrm>
          <a:prstGeom prst="trapezoid">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t>SCADA 1</a:t>
            </a:r>
          </a:p>
        </p:txBody>
      </p:sp>
      <p:sp>
        <p:nvSpPr>
          <p:cNvPr id="206" name="L-Shape 205"/>
          <p:cNvSpPr/>
          <p:nvPr/>
        </p:nvSpPr>
        <p:spPr>
          <a:xfrm>
            <a:off x="994319" y="3694853"/>
            <a:ext cx="1181279" cy="317962"/>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t>Instrument</a:t>
            </a:r>
          </a:p>
        </p:txBody>
      </p:sp>
      <p:sp>
        <p:nvSpPr>
          <p:cNvPr id="210" name="Round Same Side Corner Rectangle 209"/>
          <p:cNvSpPr/>
          <p:nvPr/>
        </p:nvSpPr>
        <p:spPr>
          <a:xfrm>
            <a:off x="1018437" y="2120020"/>
            <a:ext cx="733260" cy="353671"/>
          </a:xfrm>
          <a:prstGeom prst="round2Same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t>PLC2</a:t>
            </a:r>
          </a:p>
        </p:txBody>
      </p:sp>
      <p:sp>
        <p:nvSpPr>
          <p:cNvPr id="259" name="Round Same Side Corner Rectangle 258"/>
          <p:cNvSpPr/>
          <p:nvPr/>
        </p:nvSpPr>
        <p:spPr>
          <a:xfrm>
            <a:off x="1021880" y="1674830"/>
            <a:ext cx="720072" cy="326441"/>
          </a:xfrm>
          <a:prstGeom prst="round2Same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t>PLC1 </a:t>
            </a:r>
          </a:p>
        </p:txBody>
      </p:sp>
      <p:cxnSp>
        <p:nvCxnSpPr>
          <p:cNvPr id="270" name="Straight Arrow Connector 269"/>
          <p:cNvCxnSpPr>
            <a:stCxn id="259" idx="0"/>
            <a:endCxn id="198" idx="1"/>
          </p:cNvCxnSpPr>
          <p:nvPr/>
        </p:nvCxnSpPr>
        <p:spPr>
          <a:xfrm>
            <a:off x="1741951" y="1838053"/>
            <a:ext cx="398598" cy="4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9" name="L-Shape 278"/>
          <p:cNvSpPr/>
          <p:nvPr/>
        </p:nvSpPr>
        <p:spPr>
          <a:xfrm>
            <a:off x="1003270" y="2638403"/>
            <a:ext cx="1181279" cy="317962"/>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t>IPC 1</a:t>
            </a:r>
          </a:p>
        </p:txBody>
      </p:sp>
      <p:sp>
        <p:nvSpPr>
          <p:cNvPr id="280" name="L-Shape 279"/>
          <p:cNvSpPr/>
          <p:nvPr/>
        </p:nvSpPr>
        <p:spPr>
          <a:xfrm>
            <a:off x="997435" y="3194820"/>
            <a:ext cx="1181279" cy="317962"/>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t>IPC 2</a:t>
            </a:r>
          </a:p>
        </p:txBody>
      </p:sp>
      <p:sp>
        <p:nvSpPr>
          <p:cNvPr id="102" name="L-Shape 101"/>
          <p:cNvSpPr/>
          <p:nvPr/>
        </p:nvSpPr>
        <p:spPr>
          <a:xfrm>
            <a:off x="979771" y="4299217"/>
            <a:ext cx="1181279" cy="317962"/>
          </a:xfrm>
          <a:prstGeom prst="corner">
            <a:avLst>
              <a:gd name="adj1" fmla="val 86209"/>
              <a:gd name="adj2" fmla="val 18340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t>Instrument</a:t>
            </a:r>
          </a:p>
        </p:txBody>
      </p:sp>
      <p:sp>
        <p:nvSpPr>
          <p:cNvPr id="103" name="Trapezoid 102"/>
          <p:cNvSpPr/>
          <p:nvPr/>
        </p:nvSpPr>
        <p:spPr>
          <a:xfrm>
            <a:off x="2047368" y="2133183"/>
            <a:ext cx="1152905" cy="339420"/>
          </a:xfrm>
          <a:prstGeom prst="trapezoid">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t>SCADA 2</a:t>
            </a:r>
          </a:p>
        </p:txBody>
      </p:sp>
      <p:sp>
        <p:nvSpPr>
          <p:cNvPr id="105" name="L-Shape 104"/>
          <p:cNvSpPr/>
          <p:nvPr/>
        </p:nvSpPr>
        <p:spPr>
          <a:xfrm>
            <a:off x="989300" y="4881989"/>
            <a:ext cx="1181279" cy="317962"/>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t>Controllers</a:t>
            </a:r>
          </a:p>
        </p:txBody>
      </p:sp>
      <p:sp>
        <p:nvSpPr>
          <p:cNvPr id="140" name="L-Shape 139"/>
          <p:cNvSpPr/>
          <p:nvPr/>
        </p:nvSpPr>
        <p:spPr>
          <a:xfrm>
            <a:off x="2455098" y="3698996"/>
            <a:ext cx="1181279" cy="389403"/>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t>PAT 1</a:t>
            </a:r>
          </a:p>
        </p:txBody>
      </p:sp>
      <p:sp>
        <p:nvSpPr>
          <p:cNvPr id="141" name="L-Shape 140"/>
          <p:cNvSpPr/>
          <p:nvPr/>
        </p:nvSpPr>
        <p:spPr>
          <a:xfrm>
            <a:off x="2453711" y="4283519"/>
            <a:ext cx="1181279" cy="389403"/>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t>PAT 2</a:t>
            </a:r>
          </a:p>
        </p:txBody>
      </p:sp>
      <p:cxnSp>
        <p:nvCxnSpPr>
          <p:cNvPr id="147" name="Straight Arrow Connector 146"/>
          <p:cNvCxnSpPr>
            <a:stCxn id="141" idx="0"/>
          </p:cNvCxnSpPr>
          <p:nvPr/>
        </p:nvCxnSpPr>
        <p:spPr>
          <a:xfrm>
            <a:off x="3634992" y="4523624"/>
            <a:ext cx="339559" cy="2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a:stCxn id="210" idx="0"/>
            <a:endCxn id="103" idx="1"/>
          </p:cNvCxnSpPr>
          <p:nvPr/>
        </p:nvCxnSpPr>
        <p:spPr>
          <a:xfrm>
            <a:off x="1751698" y="2296857"/>
            <a:ext cx="338096" cy="6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stCxn id="206" idx="0"/>
            <a:endCxn id="140" idx="2"/>
          </p:cNvCxnSpPr>
          <p:nvPr/>
        </p:nvCxnSpPr>
        <p:spPr>
          <a:xfrm>
            <a:off x="2175598" y="3890912"/>
            <a:ext cx="279500" cy="2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stCxn id="102" idx="0"/>
            <a:endCxn id="141" idx="2"/>
          </p:cNvCxnSpPr>
          <p:nvPr/>
        </p:nvCxnSpPr>
        <p:spPr>
          <a:xfrm flipV="1">
            <a:off x="2161052" y="4478218"/>
            <a:ext cx="292662" cy="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Block Arc 86"/>
          <p:cNvSpPr/>
          <p:nvPr/>
        </p:nvSpPr>
        <p:spPr>
          <a:xfrm rot="5400000">
            <a:off x="-4067476" y="-806411"/>
            <a:ext cx="8474902" cy="8474902"/>
          </a:xfrm>
          <a:prstGeom prst="blockArc">
            <a:avLst>
              <a:gd name="adj1" fmla="val 14672253"/>
              <a:gd name="adj2" fmla="val 17784595"/>
              <a:gd name="adj3" fmla="val 4773"/>
            </a:avLst>
          </a:prstGeom>
          <a:solidFill>
            <a:srgbClr val="F15A24"/>
          </a:solidFill>
          <a:ln>
            <a:solidFill>
              <a:srgbClr val="F15A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9">
              <a:solidFill>
                <a:schemeClr val="tx1"/>
              </a:solidFill>
            </a:endParaRPr>
          </a:p>
        </p:txBody>
      </p:sp>
      <p:sp>
        <p:nvSpPr>
          <p:cNvPr id="90" name="Block Arc 89"/>
          <p:cNvSpPr/>
          <p:nvPr/>
        </p:nvSpPr>
        <p:spPr>
          <a:xfrm rot="5400000">
            <a:off x="-4805513" y="-1479256"/>
            <a:ext cx="9820590" cy="9820590"/>
          </a:xfrm>
          <a:prstGeom prst="blockArc">
            <a:avLst>
              <a:gd name="adj1" fmla="val 14672253"/>
              <a:gd name="adj2" fmla="val 17789880"/>
              <a:gd name="adj3" fmla="val 3984"/>
            </a:avLst>
          </a:prstGeom>
          <a:solidFill>
            <a:srgbClr val="2F8E36"/>
          </a:solidFill>
          <a:ln>
            <a:solidFill>
              <a:srgbClr val="2F8E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9">
              <a:solidFill>
                <a:schemeClr val="tx1"/>
              </a:solidFill>
            </a:endParaRPr>
          </a:p>
        </p:txBody>
      </p:sp>
      <p:cxnSp>
        <p:nvCxnSpPr>
          <p:cNvPr id="75" name="Straight Arrow Connector 74"/>
          <p:cNvCxnSpPr/>
          <p:nvPr/>
        </p:nvCxnSpPr>
        <p:spPr>
          <a:xfrm flipV="1">
            <a:off x="5295517" y="1537293"/>
            <a:ext cx="3794534" cy="18815"/>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p:cNvCxnSpPr>
            <a:stCxn id="140" idx="0"/>
          </p:cNvCxnSpPr>
          <p:nvPr/>
        </p:nvCxnSpPr>
        <p:spPr>
          <a:xfrm>
            <a:off x="3636379" y="3939099"/>
            <a:ext cx="476733" cy="1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103" idx="3"/>
          </p:cNvCxnSpPr>
          <p:nvPr/>
        </p:nvCxnSpPr>
        <p:spPr>
          <a:xfrm>
            <a:off x="3157846" y="2302893"/>
            <a:ext cx="807874" cy="20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98" idx="3"/>
          </p:cNvCxnSpPr>
          <p:nvPr/>
        </p:nvCxnSpPr>
        <p:spPr>
          <a:xfrm>
            <a:off x="3208601" y="1842245"/>
            <a:ext cx="5764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280" idx="0"/>
          </p:cNvCxnSpPr>
          <p:nvPr/>
        </p:nvCxnSpPr>
        <p:spPr>
          <a:xfrm>
            <a:off x="2178713" y="3390876"/>
            <a:ext cx="1979651" cy="32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279" idx="0"/>
          </p:cNvCxnSpPr>
          <p:nvPr/>
        </p:nvCxnSpPr>
        <p:spPr>
          <a:xfrm>
            <a:off x="2184549" y="2834459"/>
            <a:ext cx="1897150" cy="48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105" idx="0"/>
          </p:cNvCxnSpPr>
          <p:nvPr/>
        </p:nvCxnSpPr>
        <p:spPr>
          <a:xfrm flipV="1">
            <a:off x="2170578" y="5074362"/>
            <a:ext cx="1646227" cy="3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522076" y="1983018"/>
            <a:ext cx="4024936" cy="15645"/>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5522078" y="2417357"/>
            <a:ext cx="4762020" cy="55246"/>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5687274" y="3353801"/>
            <a:ext cx="3657994" cy="27335"/>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5764514" y="3788688"/>
            <a:ext cx="3053223" cy="19685"/>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5618905" y="2917343"/>
            <a:ext cx="3286205" cy="40861"/>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208" idx="3"/>
          </p:cNvCxnSpPr>
          <p:nvPr/>
        </p:nvCxnSpPr>
        <p:spPr>
          <a:xfrm flipV="1">
            <a:off x="7595021" y="4672921"/>
            <a:ext cx="1951994" cy="16031"/>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107" idx="3"/>
          </p:cNvCxnSpPr>
          <p:nvPr/>
        </p:nvCxnSpPr>
        <p:spPr>
          <a:xfrm>
            <a:off x="7381772" y="5160011"/>
            <a:ext cx="1359376" cy="0"/>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207" idx="3"/>
          </p:cNvCxnSpPr>
          <p:nvPr/>
        </p:nvCxnSpPr>
        <p:spPr>
          <a:xfrm>
            <a:off x="7688881" y="4204312"/>
            <a:ext cx="1035702" cy="0"/>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99" idx="3"/>
          </p:cNvCxnSpPr>
          <p:nvPr/>
        </p:nvCxnSpPr>
        <p:spPr>
          <a:xfrm flipV="1">
            <a:off x="7203306" y="5566843"/>
            <a:ext cx="2093191" cy="29969"/>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5156215" y="5424904"/>
            <a:ext cx="2047095" cy="34381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91" dirty="0"/>
              <a:t>LIMS</a:t>
            </a:r>
          </a:p>
        </p:txBody>
      </p:sp>
      <p:sp>
        <p:nvSpPr>
          <p:cNvPr id="207" name="Rounded Rectangle 206"/>
          <p:cNvSpPr/>
          <p:nvPr/>
        </p:nvSpPr>
        <p:spPr>
          <a:xfrm>
            <a:off x="5618907" y="4011329"/>
            <a:ext cx="2069973" cy="38597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91" dirty="0"/>
              <a:t>ERP</a:t>
            </a:r>
          </a:p>
        </p:txBody>
      </p:sp>
      <p:sp>
        <p:nvSpPr>
          <p:cNvPr id="208" name="Rounded Rectangle 207"/>
          <p:cNvSpPr/>
          <p:nvPr/>
        </p:nvSpPr>
        <p:spPr>
          <a:xfrm>
            <a:off x="5552411" y="4488838"/>
            <a:ext cx="2042609" cy="400229"/>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91" dirty="0"/>
              <a:t>Asset Reliability</a:t>
            </a:r>
          </a:p>
        </p:txBody>
      </p:sp>
      <p:sp>
        <p:nvSpPr>
          <p:cNvPr id="107" name="Rounded Rectangle 106"/>
          <p:cNvSpPr/>
          <p:nvPr/>
        </p:nvSpPr>
        <p:spPr>
          <a:xfrm>
            <a:off x="5243360" y="4969940"/>
            <a:ext cx="2138412" cy="380148"/>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91" dirty="0"/>
              <a:t>Learning Mgmt.</a:t>
            </a:r>
          </a:p>
        </p:txBody>
      </p:sp>
      <p:sp>
        <p:nvSpPr>
          <p:cNvPr id="91" name="Block Arc 90"/>
          <p:cNvSpPr/>
          <p:nvPr/>
        </p:nvSpPr>
        <p:spPr>
          <a:xfrm rot="5400000">
            <a:off x="-5413763" y="-2098020"/>
            <a:ext cx="11058117" cy="11058117"/>
          </a:xfrm>
          <a:prstGeom prst="blockArc">
            <a:avLst>
              <a:gd name="adj1" fmla="val 14672253"/>
              <a:gd name="adj2" fmla="val 17800703"/>
              <a:gd name="adj3" fmla="val 3996"/>
            </a:avLst>
          </a:prstGeom>
          <a:solidFill>
            <a:srgbClr val="993399"/>
          </a:solidFill>
          <a:ln>
            <a:solidFill>
              <a:srgbClr val="99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9" dirty="0">
              <a:solidFill>
                <a:schemeClr val="tx1"/>
              </a:solidFill>
            </a:endParaRPr>
          </a:p>
        </p:txBody>
      </p:sp>
      <p:sp>
        <p:nvSpPr>
          <p:cNvPr id="6" name="TextBox 5"/>
          <p:cNvSpPr txBox="1"/>
          <p:nvPr/>
        </p:nvSpPr>
        <p:spPr>
          <a:xfrm rot="5400000">
            <a:off x="3812421" y="3188580"/>
            <a:ext cx="862737" cy="379976"/>
          </a:xfrm>
          <a:prstGeom prst="rect">
            <a:avLst/>
          </a:prstGeom>
          <a:noFill/>
        </p:spPr>
        <p:txBody>
          <a:bodyPr wrap="none" rtlCol="0">
            <a:spAutoFit/>
          </a:bodyPr>
          <a:lstStyle/>
          <a:p>
            <a:r>
              <a:rPr lang="en-US" sz="1869" b="1" dirty="0">
                <a:solidFill>
                  <a:srgbClr val="FAC6B4"/>
                </a:solidFill>
              </a:rPr>
              <a:t>Collect</a:t>
            </a:r>
          </a:p>
        </p:txBody>
      </p:sp>
      <p:sp>
        <p:nvSpPr>
          <p:cNvPr id="85" name="TextBox 84"/>
          <p:cNvSpPr txBox="1"/>
          <p:nvPr/>
        </p:nvSpPr>
        <p:spPr>
          <a:xfrm rot="5400000">
            <a:off x="4342772" y="3168949"/>
            <a:ext cx="1026243" cy="379976"/>
          </a:xfrm>
          <a:prstGeom prst="rect">
            <a:avLst/>
          </a:prstGeom>
          <a:noFill/>
        </p:spPr>
        <p:txBody>
          <a:bodyPr wrap="none" rtlCol="0">
            <a:spAutoFit/>
          </a:bodyPr>
          <a:lstStyle/>
          <a:p>
            <a:r>
              <a:rPr lang="en-US" sz="1869" b="1" dirty="0">
                <a:solidFill>
                  <a:srgbClr val="ABE3AF"/>
                </a:solidFill>
              </a:rPr>
              <a:t>Enhance</a:t>
            </a:r>
          </a:p>
        </p:txBody>
      </p:sp>
      <p:sp>
        <p:nvSpPr>
          <p:cNvPr id="111" name="TextBox 110"/>
          <p:cNvSpPr txBox="1"/>
          <p:nvPr/>
        </p:nvSpPr>
        <p:spPr>
          <a:xfrm rot="5400000">
            <a:off x="5019347" y="3149891"/>
            <a:ext cx="890950" cy="379976"/>
          </a:xfrm>
          <a:prstGeom prst="rect">
            <a:avLst/>
          </a:prstGeom>
          <a:noFill/>
        </p:spPr>
        <p:txBody>
          <a:bodyPr wrap="none" rtlCol="0">
            <a:spAutoFit/>
          </a:bodyPr>
          <a:lstStyle/>
          <a:p>
            <a:r>
              <a:rPr lang="en-US" sz="1869" b="1" dirty="0">
                <a:solidFill>
                  <a:srgbClr val="E1A3E1"/>
                </a:solidFill>
              </a:rPr>
              <a:t>Deliver</a:t>
            </a:r>
          </a:p>
        </p:txBody>
      </p:sp>
      <p:sp>
        <p:nvSpPr>
          <p:cNvPr id="86" name="Rectangle 85"/>
          <p:cNvSpPr/>
          <p:nvPr/>
        </p:nvSpPr>
        <p:spPr>
          <a:xfrm>
            <a:off x="786246" y="448108"/>
            <a:ext cx="10609118" cy="756184"/>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9"/>
          </a:p>
        </p:txBody>
      </p:sp>
      <p:pic>
        <p:nvPicPr>
          <p:cNvPr id="58"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7291" y="4458200"/>
            <a:ext cx="334879" cy="362032"/>
          </a:xfrm>
          <a:prstGeom prst="rect">
            <a:avLst/>
          </a:prstGeom>
        </p:spPr>
      </p:pic>
      <p:pic>
        <p:nvPicPr>
          <p:cNvPr id="59" name="Picture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64411" y="5416936"/>
            <a:ext cx="257948" cy="299808"/>
          </a:xfrm>
          <a:prstGeom prst="rect">
            <a:avLst/>
          </a:prstGeom>
        </p:spPr>
      </p:pic>
      <p:pic>
        <p:nvPicPr>
          <p:cNvPr id="60" name="Picture 5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96498" y="1378613"/>
            <a:ext cx="313163" cy="357387"/>
          </a:xfrm>
          <a:prstGeom prst="rect">
            <a:avLst/>
          </a:prstGeom>
        </p:spPr>
      </p:pic>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69153" y="4836693"/>
            <a:ext cx="306596" cy="358638"/>
          </a:xfrm>
          <a:prstGeom prst="rect">
            <a:avLst/>
          </a:prstGeom>
        </p:spPr>
      </p:pic>
      <p:pic>
        <p:nvPicPr>
          <p:cNvPr id="62" name="Picture 6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048" y="2632971"/>
            <a:ext cx="351850" cy="417468"/>
          </a:xfrm>
          <a:prstGeom prst="rect">
            <a:avLst/>
          </a:prstGeom>
        </p:spPr>
      </p:pic>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77990" y="2983495"/>
            <a:ext cx="351850" cy="417468"/>
          </a:xfrm>
          <a:prstGeom prst="rect">
            <a:avLst/>
          </a:prstGeom>
        </p:spPr>
      </p:pic>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5319" y="2195009"/>
            <a:ext cx="306596" cy="358638"/>
          </a:xfrm>
          <a:prstGeom prst="rect">
            <a:avLst/>
          </a:prstGeom>
        </p:spPr>
      </p:pic>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16112" y="1620989"/>
            <a:ext cx="334879" cy="362032"/>
          </a:xfrm>
          <a:prstGeom prst="rect">
            <a:avLst/>
          </a:prstGeom>
        </p:spPr>
      </p:pic>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61076" y="3798576"/>
            <a:ext cx="257948" cy="299808"/>
          </a:xfrm>
          <a:prstGeom prst="rect">
            <a:avLst/>
          </a:prstGeom>
        </p:spPr>
      </p:pic>
      <p:sp>
        <p:nvSpPr>
          <p:cNvPr id="2" name="Title 1"/>
          <p:cNvSpPr>
            <a:spLocks noGrp="1"/>
          </p:cNvSpPr>
          <p:nvPr>
            <p:ph type="title"/>
          </p:nvPr>
        </p:nvSpPr>
        <p:spPr>
          <a:xfrm>
            <a:off x="921356" y="313996"/>
            <a:ext cx="9538855" cy="993631"/>
          </a:xfrm>
        </p:spPr>
        <p:txBody>
          <a:bodyPr>
            <a:normAutofit/>
          </a:bodyPr>
          <a:lstStyle/>
          <a:p>
            <a:r>
              <a:rPr lang="en-US" sz="2782" dirty="0">
                <a:latin typeface="Proxima Nova Rg" panose="02000506030000020004" pitchFamily="50" charset="0"/>
              </a:rPr>
              <a:t>The PI System Infrastructure Approach</a:t>
            </a:r>
            <a:endParaRPr lang="en-US" sz="2782" dirty="0"/>
          </a:p>
        </p:txBody>
      </p:sp>
    </p:spTree>
    <p:extLst>
      <p:ext uri="{BB962C8B-B14F-4D97-AF65-F5344CB8AC3E}">
        <p14:creationId xmlns:p14="http://schemas.microsoft.com/office/powerpoint/2010/main" val="100112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500"/>
                                        <p:tgtEl>
                                          <p:spTgt spid="148"/>
                                        </p:tgtEl>
                                      </p:cBhvr>
                                    </p:animEffect>
                                  </p:childTnLst>
                                </p:cTn>
                              </p:par>
                              <p:par>
                                <p:cTn id="11" presetID="10" presetClass="entr" presetSubtype="0" fill="hold" nodeType="withEffect">
                                  <p:stCondLst>
                                    <p:cond delay="0"/>
                                  </p:stCondLst>
                                  <p:childTnLst>
                                    <p:set>
                                      <p:cBhvr>
                                        <p:cTn id="12" dur="1" fill="hold">
                                          <p:stCondLst>
                                            <p:cond delay="0"/>
                                          </p:stCondLst>
                                        </p:cTn>
                                        <p:tgtEl>
                                          <p:spTgt spid="151"/>
                                        </p:tgtEl>
                                        <p:attrNameLst>
                                          <p:attrName>style.visibility</p:attrName>
                                        </p:attrNameLst>
                                      </p:cBhvr>
                                      <p:to>
                                        <p:strVal val="visible"/>
                                      </p:to>
                                    </p:set>
                                    <p:animEffect transition="in" filter="fade">
                                      <p:cBhvr>
                                        <p:cTn id="13" dur="500"/>
                                        <p:tgtEl>
                                          <p:spTgt spid="151"/>
                                        </p:tgtEl>
                                      </p:cBhvr>
                                    </p:animEffect>
                                  </p:childTnLst>
                                </p:cTn>
                              </p:par>
                              <p:par>
                                <p:cTn id="14" presetID="10" presetClass="entr" presetSubtype="0" fill="hold" nodeType="with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fade">
                                      <p:cBhvr>
                                        <p:cTn id="16" dur="500"/>
                                        <p:tgtEl>
                                          <p:spTgt spid="155"/>
                                        </p:tgtEl>
                                      </p:cBhvr>
                                    </p:animEffect>
                                  </p:childTnLst>
                                </p:cTn>
                              </p:par>
                              <p:par>
                                <p:cTn id="17" presetID="10" presetClass="entr" presetSubtype="0" fill="hold" nodeType="withEffect">
                                  <p:stCondLst>
                                    <p:cond delay="0"/>
                                  </p:stCondLst>
                                  <p:childTnLst>
                                    <p:set>
                                      <p:cBhvr>
                                        <p:cTn id="18" dur="1" fill="hold">
                                          <p:stCondLst>
                                            <p:cond delay="0"/>
                                          </p:stCondLst>
                                        </p:cTn>
                                        <p:tgtEl>
                                          <p:spTgt spid="145"/>
                                        </p:tgtEl>
                                        <p:attrNameLst>
                                          <p:attrName>style.visibility</p:attrName>
                                        </p:attrNameLst>
                                      </p:cBhvr>
                                      <p:to>
                                        <p:strVal val="visible"/>
                                      </p:to>
                                    </p:set>
                                    <p:animEffect transition="in" filter="fade">
                                      <p:cBhvr>
                                        <p:cTn id="19" dur="500"/>
                                        <p:tgtEl>
                                          <p:spTgt spid="145"/>
                                        </p:tgtEl>
                                      </p:cBhvr>
                                    </p:animEffect>
                                  </p:childTnLst>
                                </p:cTn>
                              </p:par>
                              <p:par>
                                <p:cTn id="20" presetID="10" presetClass="entr" presetSubtype="0" fill="hold" nodeType="withEffect">
                                  <p:stCondLst>
                                    <p:cond delay="0"/>
                                  </p:stCondLst>
                                  <p:childTnLst>
                                    <p:set>
                                      <p:cBhvr>
                                        <p:cTn id="21" dur="1" fill="hold">
                                          <p:stCondLst>
                                            <p:cond delay="0"/>
                                          </p:stCondLst>
                                        </p:cTn>
                                        <p:tgtEl>
                                          <p:spTgt spid="275"/>
                                        </p:tgtEl>
                                        <p:attrNameLst>
                                          <p:attrName>style.visibility</p:attrName>
                                        </p:attrNameLst>
                                      </p:cBhvr>
                                      <p:to>
                                        <p:strVal val="visible"/>
                                      </p:to>
                                    </p:set>
                                    <p:animEffect transition="in" filter="fade">
                                      <p:cBhvr>
                                        <p:cTn id="22" dur="500"/>
                                        <p:tgtEl>
                                          <p:spTgt spid="275"/>
                                        </p:tgtEl>
                                      </p:cBhvr>
                                    </p:animEffect>
                                  </p:childTnLst>
                                </p:cTn>
                              </p:par>
                              <p:par>
                                <p:cTn id="23" presetID="10"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animEffect transition="in" filter="fade">
                                      <p:cBhvr>
                                        <p:cTn id="25" dur="500"/>
                                        <p:tgtEl>
                                          <p:spTgt spid="147"/>
                                        </p:tgtEl>
                                      </p:cBhvr>
                                    </p:animEffect>
                                  </p:childTnLst>
                                </p:cTn>
                              </p:par>
                              <p:par>
                                <p:cTn id="26" presetID="10" presetClass="entr" presetSubtype="0" fill="hold" nodeType="with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500"/>
                                        <p:tgtEl>
                                          <p:spTgt spid="8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fade">
                                      <p:cBhvr>
                                        <p:cTn id="39" dur="500"/>
                                        <p:tgtEl>
                                          <p:spTgt spid="9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1"/>
                                        </p:tgtEl>
                                        <p:attrNameLst>
                                          <p:attrName>style.visibility</p:attrName>
                                        </p:attrNameLst>
                                      </p:cBhvr>
                                      <p:to>
                                        <p:strVal val="visible"/>
                                      </p:to>
                                    </p:set>
                                    <p:animEffect transition="in" filter="fade">
                                      <p:cBhvr>
                                        <p:cTn id="44" dur="500"/>
                                        <p:tgtEl>
                                          <p:spTgt spid="1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500"/>
                                        <p:tgtEl>
                                          <p:spTgt spid="91"/>
                                        </p:tgtEl>
                                      </p:cBhvr>
                                    </p:animEffect>
                                  </p:childTnLst>
                                </p:cTn>
                              </p:par>
                              <p:par>
                                <p:cTn id="48" presetID="10" presetClass="entr" presetSubtype="0" fill="hold" grpId="0" nodeType="withEffect">
                                  <p:stCondLst>
                                    <p:cond delay="200"/>
                                  </p:stCondLst>
                                  <p:childTnLst>
                                    <p:set>
                                      <p:cBhvr>
                                        <p:cTn id="49" dur="1" fill="hold">
                                          <p:stCondLst>
                                            <p:cond delay="0"/>
                                          </p:stCondLst>
                                        </p:cTn>
                                        <p:tgtEl>
                                          <p:spTgt spid="207"/>
                                        </p:tgtEl>
                                        <p:attrNameLst>
                                          <p:attrName>style.visibility</p:attrName>
                                        </p:attrNameLst>
                                      </p:cBhvr>
                                      <p:to>
                                        <p:strVal val="visible"/>
                                      </p:to>
                                    </p:set>
                                    <p:animEffect transition="in" filter="fade">
                                      <p:cBhvr>
                                        <p:cTn id="50" dur="600"/>
                                        <p:tgtEl>
                                          <p:spTgt spid="207"/>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208"/>
                                        </p:tgtEl>
                                        <p:attrNameLst>
                                          <p:attrName>style.visibility</p:attrName>
                                        </p:attrNameLst>
                                      </p:cBhvr>
                                      <p:to>
                                        <p:strVal val="visible"/>
                                      </p:to>
                                    </p:set>
                                    <p:animEffect transition="in" filter="fade">
                                      <p:cBhvr>
                                        <p:cTn id="53" dur="500"/>
                                        <p:tgtEl>
                                          <p:spTgt spid="20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07"/>
                                        </p:tgtEl>
                                        <p:attrNameLst>
                                          <p:attrName>style.visibility</p:attrName>
                                        </p:attrNameLst>
                                      </p:cBhvr>
                                      <p:to>
                                        <p:strVal val="visible"/>
                                      </p:to>
                                    </p:set>
                                    <p:animEffect transition="in" filter="fade">
                                      <p:cBhvr>
                                        <p:cTn id="56" dur="500"/>
                                        <p:tgtEl>
                                          <p:spTgt spid="107"/>
                                        </p:tgtEl>
                                      </p:cBhvr>
                                    </p:animEffect>
                                  </p:childTnLst>
                                </p:cTn>
                              </p:par>
                              <p:par>
                                <p:cTn id="57" presetID="10" presetClass="entr" presetSubtype="0" fill="hold" grpId="0" nodeType="withEffect">
                                  <p:stCondLst>
                                    <p:cond delay="1500"/>
                                  </p:stCondLst>
                                  <p:childTnLst>
                                    <p:set>
                                      <p:cBhvr>
                                        <p:cTn id="58" dur="1" fill="hold">
                                          <p:stCondLst>
                                            <p:cond delay="0"/>
                                          </p:stCondLst>
                                        </p:cTn>
                                        <p:tgtEl>
                                          <p:spTgt spid="199"/>
                                        </p:tgtEl>
                                        <p:attrNameLst>
                                          <p:attrName>style.visibility</p:attrName>
                                        </p:attrNameLst>
                                      </p:cBhvr>
                                      <p:to>
                                        <p:strVal val="visible"/>
                                      </p:to>
                                    </p:set>
                                    <p:animEffect transition="in" filter="fade">
                                      <p:cBhvr>
                                        <p:cTn id="59" dur="500"/>
                                        <p:tgtEl>
                                          <p:spTgt spid="199"/>
                                        </p:tgtEl>
                                      </p:cBhvr>
                                    </p:animEffect>
                                  </p:childTnLst>
                                </p:cTn>
                              </p:par>
                              <p:par>
                                <p:cTn id="60" presetID="10" presetClass="entr" presetSubtype="0" fill="hold" nodeType="withEffect">
                                  <p:stCondLst>
                                    <p:cond delay="2000"/>
                                  </p:stCondLst>
                                  <p:childTnLst>
                                    <p:set>
                                      <p:cBhvr>
                                        <p:cTn id="61" dur="1" fill="hold">
                                          <p:stCondLst>
                                            <p:cond delay="0"/>
                                          </p:stCondLst>
                                        </p:cTn>
                                        <p:tgtEl>
                                          <p:spTgt spid="74"/>
                                        </p:tgtEl>
                                        <p:attrNameLst>
                                          <p:attrName>style.visibility</p:attrName>
                                        </p:attrNameLst>
                                      </p:cBhvr>
                                      <p:to>
                                        <p:strVal val="visible"/>
                                      </p:to>
                                    </p:set>
                                    <p:animEffect transition="in" filter="fade">
                                      <p:cBhvr>
                                        <p:cTn id="62" dur="500"/>
                                        <p:tgtEl>
                                          <p:spTgt spid="74"/>
                                        </p:tgtEl>
                                      </p:cBhvr>
                                    </p:animEffect>
                                  </p:childTnLst>
                                </p:cTn>
                              </p:par>
                              <p:par>
                                <p:cTn id="63" presetID="10" presetClass="entr" presetSubtype="0" fill="hold" nodeType="withEffect">
                                  <p:stCondLst>
                                    <p:cond delay="200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500"/>
                                        <p:tgtEl>
                                          <p:spTgt spid="75"/>
                                        </p:tgtEl>
                                      </p:cBhvr>
                                    </p:animEffect>
                                  </p:childTnLst>
                                </p:cTn>
                              </p:par>
                              <p:par>
                                <p:cTn id="66" presetID="10" presetClass="entr" presetSubtype="0" fill="hold" nodeType="withEffect">
                                  <p:stCondLst>
                                    <p:cond delay="250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500"/>
                                        <p:tgtEl>
                                          <p:spTgt spid="73"/>
                                        </p:tgtEl>
                                      </p:cBhvr>
                                    </p:animEffect>
                                  </p:childTnLst>
                                </p:cTn>
                              </p:par>
                              <p:par>
                                <p:cTn id="69" presetID="10" presetClass="entr" presetSubtype="0" fill="hold" nodeType="withEffect">
                                  <p:stCondLst>
                                    <p:cond delay="2500"/>
                                  </p:stCondLst>
                                  <p:childTnLst>
                                    <p:set>
                                      <p:cBhvr>
                                        <p:cTn id="70" dur="1" fill="hold">
                                          <p:stCondLst>
                                            <p:cond delay="0"/>
                                          </p:stCondLst>
                                        </p:cTn>
                                        <p:tgtEl>
                                          <p:spTgt spid="97"/>
                                        </p:tgtEl>
                                        <p:attrNameLst>
                                          <p:attrName>style.visibility</p:attrName>
                                        </p:attrNameLst>
                                      </p:cBhvr>
                                      <p:to>
                                        <p:strVal val="visible"/>
                                      </p:to>
                                    </p:set>
                                    <p:animEffect transition="in" filter="fade">
                                      <p:cBhvr>
                                        <p:cTn id="71" dur="500"/>
                                        <p:tgtEl>
                                          <p:spTgt spid="97"/>
                                        </p:tgtEl>
                                      </p:cBhvr>
                                    </p:animEffect>
                                  </p:childTnLst>
                                </p:cTn>
                              </p:par>
                              <p:par>
                                <p:cTn id="72" presetID="10" presetClass="entr" presetSubtype="0" fill="hold" nodeType="withEffect">
                                  <p:stCondLst>
                                    <p:cond delay="2000"/>
                                  </p:stCondLst>
                                  <p:childTnLst>
                                    <p:set>
                                      <p:cBhvr>
                                        <p:cTn id="73" dur="1" fill="hold">
                                          <p:stCondLst>
                                            <p:cond delay="0"/>
                                          </p:stCondLst>
                                        </p:cTn>
                                        <p:tgtEl>
                                          <p:spTgt spid="98"/>
                                        </p:tgtEl>
                                        <p:attrNameLst>
                                          <p:attrName>style.visibility</p:attrName>
                                        </p:attrNameLst>
                                      </p:cBhvr>
                                      <p:to>
                                        <p:strVal val="visible"/>
                                      </p:to>
                                    </p:set>
                                    <p:animEffect transition="in" filter="fade">
                                      <p:cBhvr>
                                        <p:cTn id="74" dur="500"/>
                                        <p:tgtEl>
                                          <p:spTgt spid="98"/>
                                        </p:tgtEl>
                                      </p:cBhvr>
                                    </p:animEffect>
                                  </p:childTnLst>
                                </p:cTn>
                              </p:par>
                              <p:par>
                                <p:cTn id="75" presetID="10" presetClass="entr" presetSubtype="0" fill="hold" nodeType="withEffect">
                                  <p:stCondLst>
                                    <p:cond delay="2500"/>
                                  </p:stCondLst>
                                  <p:childTnLst>
                                    <p:set>
                                      <p:cBhvr>
                                        <p:cTn id="76" dur="1" fill="hold">
                                          <p:stCondLst>
                                            <p:cond delay="0"/>
                                          </p:stCondLst>
                                        </p:cTn>
                                        <p:tgtEl>
                                          <p:spTgt spid="96"/>
                                        </p:tgtEl>
                                        <p:attrNameLst>
                                          <p:attrName>style.visibility</p:attrName>
                                        </p:attrNameLst>
                                      </p:cBhvr>
                                      <p:to>
                                        <p:strVal val="visible"/>
                                      </p:to>
                                    </p:set>
                                    <p:animEffect transition="in" filter="fade">
                                      <p:cBhvr>
                                        <p:cTn id="77" dur="500"/>
                                        <p:tgtEl>
                                          <p:spTgt spid="96"/>
                                        </p:tgtEl>
                                      </p:cBhvr>
                                    </p:animEffect>
                                  </p:childTnLst>
                                </p:cTn>
                              </p:par>
                              <p:par>
                                <p:cTn id="78" presetID="10" presetClass="entr" presetSubtype="0" fill="hold" nodeType="withEffect">
                                  <p:stCondLst>
                                    <p:cond delay="2000"/>
                                  </p:stCondLst>
                                  <p:childTnLst>
                                    <p:set>
                                      <p:cBhvr>
                                        <p:cTn id="79" dur="1" fill="hold">
                                          <p:stCondLst>
                                            <p:cond delay="0"/>
                                          </p:stCondLst>
                                        </p:cTn>
                                        <p:tgtEl>
                                          <p:spTgt spid="100"/>
                                        </p:tgtEl>
                                        <p:attrNameLst>
                                          <p:attrName>style.visibility</p:attrName>
                                        </p:attrNameLst>
                                      </p:cBhvr>
                                      <p:to>
                                        <p:strVal val="visible"/>
                                      </p:to>
                                    </p:set>
                                    <p:animEffect transition="in" filter="fade">
                                      <p:cBhvr>
                                        <p:cTn id="80" dur="500"/>
                                        <p:tgtEl>
                                          <p:spTgt spid="100"/>
                                        </p:tgtEl>
                                      </p:cBhvr>
                                    </p:animEffect>
                                  </p:childTnLst>
                                </p:cTn>
                              </p:par>
                              <p:par>
                                <p:cTn id="81" presetID="10" presetClass="entr" presetSubtype="0" fill="hold" nodeType="withEffect">
                                  <p:stCondLst>
                                    <p:cond delay="2500"/>
                                  </p:stCondLst>
                                  <p:childTnLst>
                                    <p:set>
                                      <p:cBhvr>
                                        <p:cTn id="82" dur="1" fill="hold">
                                          <p:stCondLst>
                                            <p:cond delay="0"/>
                                          </p:stCondLst>
                                        </p:cTn>
                                        <p:tgtEl>
                                          <p:spTgt spid="101"/>
                                        </p:tgtEl>
                                        <p:attrNameLst>
                                          <p:attrName>style.visibility</p:attrName>
                                        </p:attrNameLst>
                                      </p:cBhvr>
                                      <p:to>
                                        <p:strVal val="visible"/>
                                      </p:to>
                                    </p:set>
                                    <p:animEffect transition="in" filter="fade">
                                      <p:cBhvr>
                                        <p:cTn id="83" dur="500"/>
                                        <p:tgtEl>
                                          <p:spTgt spid="101"/>
                                        </p:tgtEl>
                                      </p:cBhvr>
                                    </p:animEffect>
                                  </p:childTnLst>
                                </p:cTn>
                              </p:par>
                              <p:par>
                                <p:cTn id="84" presetID="10" presetClass="entr" presetSubtype="0" fill="hold" nodeType="withEffect">
                                  <p:stCondLst>
                                    <p:cond delay="2000"/>
                                  </p:stCondLst>
                                  <p:childTnLst>
                                    <p:set>
                                      <p:cBhvr>
                                        <p:cTn id="85" dur="1" fill="hold">
                                          <p:stCondLst>
                                            <p:cond delay="0"/>
                                          </p:stCondLst>
                                        </p:cTn>
                                        <p:tgtEl>
                                          <p:spTgt spid="99"/>
                                        </p:tgtEl>
                                        <p:attrNameLst>
                                          <p:attrName>style.visibility</p:attrName>
                                        </p:attrNameLst>
                                      </p:cBhvr>
                                      <p:to>
                                        <p:strVal val="visible"/>
                                      </p:to>
                                    </p:set>
                                    <p:animEffect transition="in" filter="fade">
                                      <p:cBhvr>
                                        <p:cTn id="86" dur="500"/>
                                        <p:tgtEl>
                                          <p:spTgt spid="99"/>
                                        </p:tgtEl>
                                      </p:cBhvr>
                                    </p:animEffect>
                                  </p:childTnLst>
                                </p:cTn>
                              </p:par>
                              <p:par>
                                <p:cTn id="87" presetID="10" presetClass="entr" presetSubtype="0" fill="hold" nodeType="withEffect">
                                  <p:stCondLst>
                                    <p:cond delay="2500"/>
                                  </p:stCondLst>
                                  <p:childTnLst>
                                    <p:set>
                                      <p:cBhvr>
                                        <p:cTn id="88" dur="1" fill="hold">
                                          <p:stCondLst>
                                            <p:cond delay="0"/>
                                          </p:stCondLst>
                                        </p:cTn>
                                        <p:tgtEl>
                                          <p:spTgt spid="104"/>
                                        </p:tgtEl>
                                        <p:attrNameLst>
                                          <p:attrName>style.visibility</p:attrName>
                                        </p:attrNameLst>
                                      </p:cBhvr>
                                      <p:to>
                                        <p:strVal val="visible"/>
                                      </p:to>
                                    </p:set>
                                    <p:animEffect transition="in" filter="fade">
                                      <p:cBhvr>
                                        <p:cTn id="89"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90" grpId="0" animBg="1"/>
      <p:bldP spid="199" grpId="0" animBg="1"/>
      <p:bldP spid="207" grpId="0" animBg="1"/>
      <p:bldP spid="208" grpId="0" animBg="1"/>
      <p:bldP spid="107" grpId="0" animBg="1"/>
      <p:bldP spid="91" grpId="0" animBg="1"/>
      <p:bldP spid="6" grpId="0"/>
      <p:bldP spid="85" grpId="0"/>
      <p:bldP spid="1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067" y="883804"/>
            <a:ext cx="10039866" cy="5162815"/>
          </a:xfrm>
          <a:prstGeom prst="rect">
            <a:avLst/>
          </a:prstGeom>
        </p:spPr>
      </p:pic>
    </p:spTree>
    <p:extLst>
      <p:ext uri="{BB962C8B-B14F-4D97-AF65-F5344CB8AC3E}">
        <p14:creationId xmlns:p14="http://schemas.microsoft.com/office/powerpoint/2010/main" val="4151414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074" y="558018"/>
            <a:ext cx="11043853" cy="5741965"/>
          </a:xfrm>
          <a:prstGeom prst="rect">
            <a:avLst/>
          </a:prstGeom>
        </p:spPr>
      </p:pic>
    </p:spTree>
    <p:extLst>
      <p:ext uri="{BB962C8B-B14F-4D97-AF65-F5344CB8AC3E}">
        <p14:creationId xmlns:p14="http://schemas.microsoft.com/office/powerpoint/2010/main" val="145582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176" y="440323"/>
            <a:ext cx="11022897" cy="5741965"/>
          </a:xfrm>
          <a:prstGeom prst="rect">
            <a:avLst/>
          </a:prstGeom>
        </p:spPr>
      </p:pic>
    </p:spTree>
    <p:extLst>
      <p:ext uri="{BB962C8B-B14F-4D97-AF65-F5344CB8AC3E}">
        <p14:creationId xmlns:p14="http://schemas.microsoft.com/office/powerpoint/2010/main" val="1036525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118" y="907788"/>
            <a:ext cx="10001764" cy="5169166"/>
          </a:xfrm>
          <a:prstGeom prst="rect">
            <a:avLst/>
          </a:prstGeom>
        </p:spPr>
      </p:pic>
    </p:spTree>
    <p:extLst>
      <p:ext uri="{BB962C8B-B14F-4D97-AF65-F5344CB8AC3E}">
        <p14:creationId xmlns:p14="http://schemas.microsoft.com/office/powerpoint/2010/main" val="1807235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551" y="934136"/>
            <a:ext cx="11022897" cy="5015487"/>
          </a:xfrm>
          <a:prstGeom prst="rect">
            <a:avLst/>
          </a:prstGeom>
        </p:spPr>
      </p:pic>
    </p:spTree>
    <p:extLst>
      <p:ext uri="{BB962C8B-B14F-4D97-AF65-F5344CB8AC3E}">
        <p14:creationId xmlns:p14="http://schemas.microsoft.com/office/powerpoint/2010/main" val="2198371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058" y="582466"/>
            <a:ext cx="11029882" cy="5693068"/>
          </a:xfrm>
          <a:prstGeom prst="rect">
            <a:avLst/>
          </a:prstGeom>
        </p:spPr>
      </p:pic>
    </p:spTree>
    <p:extLst>
      <p:ext uri="{BB962C8B-B14F-4D97-AF65-F5344CB8AC3E}">
        <p14:creationId xmlns:p14="http://schemas.microsoft.com/office/powerpoint/2010/main" val="3915977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5988" y="1211039"/>
            <a:ext cx="6000000" cy="2842238"/>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a:solidFill>
                  <a:schemeClr val="tx1"/>
                </a:solidFill>
              </a:rPr>
              <a:t>“</a:t>
            </a:r>
            <a:r>
              <a:rPr lang="en-IN" sz="1400" dirty="0" err="1">
                <a:solidFill>
                  <a:schemeClr val="tx1"/>
                </a:solidFill>
              </a:rPr>
              <a:t>eCubix</a:t>
            </a:r>
            <a:r>
              <a:rPr lang="en-IN" sz="1400" dirty="0">
                <a:solidFill>
                  <a:schemeClr val="tx1"/>
                </a:solidFill>
              </a:rPr>
              <a:t> implements IOT strategy. It creates an integrated view of operations with enterprise wide data infrastructure, information architecture and Decision Support Systems.”  </a:t>
            </a:r>
          </a:p>
          <a:p>
            <a:endParaRPr lang="en-IN" sz="1400" dirty="0">
              <a:solidFill>
                <a:schemeClr val="tx1"/>
              </a:solidFill>
            </a:endParaRPr>
          </a:p>
          <a:p>
            <a:pPr marL="285750" indent="-285750">
              <a:buFont typeface="Arial" panose="020B0604020202020204" pitchFamily="34" charset="0"/>
              <a:buChar char="•"/>
            </a:pPr>
            <a:r>
              <a:rPr lang="en-IN" sz="1400" dirty="0">
                <a:solidFill>
                  <a:schemeClr val="tx1"/>
                </a:solidFill>
              </a:rPr>
              <a:t>Monitor actual performance and productivity of operations &amp; equipment’s</a:t>
            </a:r>
          </a:p>
          <a:p>
            <a:pPr marL="285750" indent="-285750">
              <a:buFont typeface="Arial" panose="020B0604020202020204" pitchFamily="34" charset="0"/>
              <a:buChar char="•"/>
            </a:pPr>
            <a:r>
              <a:rPr lang="en-IN" sz="1400" dirty="0">
                <a:solidFill>
                  <a:schemeClr val="tx1"/>
                </a:solidFill>
              </a:rPr>
              <a:t>Monitor live status of operations at any given point of time </a:t>
            </a:r>
          </a:p>
          <a:p>
            <a:pPr marL="285750" indent="-285750">
              <a:buFont typeface="Arial" panose="020B0604020202020204" pitchFamily="34" charset="0"/>
              <a:buChar char="•"/>
            </a:pPr>
            <a:r>
              <a:rPr lang="en-IN" sz="1400" dirty="0">
                <a:solidFill>
                  <a:schemeClr val="tx1"/>
                </a:solidFill>
              </a:rPr>
              <a:t>Reduce human resource for data gathering, analysis and report generation </a:t>
            </a:r>
          </a:p>
          <a:p>
            <a:pPr marL="285750" indent="-285750">
              <a:buFont typeface="Arial" panose="020B0604020202020204" pitchFamily="34" charset="0"/>
              <a:buChar char="•"/>
            </a:pPr>
            <a:r>
              <a:rPr lang="en-IN" sz="1400" dirty="0">
                <a:solidFill>
                  <a:schemeClr val="tx1"/>
                </a:solidFill>
              </a:rPr>
              <a:t>Create visibility of real reasons for stoppages and shutdowns</a:t>
            </a:r>
          </a:p>
          <a:p>
            <a:pPr marL="285750" indent="-285750">
              <a:buFont typeface="Arial" panose="020B0604020202020204" pitchFamily="34" charset="0"/>
              <a:buChar char="•"/>
            </a:pPr>
            <a:r>
              <a:rPr lang="en-IN" sz="1400" dirty="0">
                <a:solidFill>
                  <a:schemeClr val="tx1"/>
                </a:solidFill>
              </a:rPr>
              <a:t>Have a geospatial visibility of assets performance and situation awareness</a:t>
            </a:r>
          </a:p>
          <a:p>
            <a:pPr marL="285750" indent="-285750">
              <a:buFont typeface="Arial" panose="020B0604020202020204" pitchFamily="34" charset="0"/>
              <a:buChar char="•"/>
            </a:pPr>
            <a:r>
              <a:rPr lang="en-IN" sz="1400" dirty="0">
                <a:solidFill>
                  <a:schemeClr val="tx1"/>
                </a:solidFill>
              </a:rPr>
              <a:t>Alarm Intelligence and Event Management </a:t>
            </a:r>
          </a:p>
          <a:p>
            <a:pPr marL="285750" indent="-285750">
              <a:buFont typeface="Arial" panose="020B0604020202020204" pitchFamily="34" charset="0"/>
              <a:buChar char="•"/>
            </a:pPr>
            <a:r>
              <a:rPr lang="en-IN" sz="1400" dirty="0">
                <a:solidFill>
                  <a:schemeClr val="tx1"/>
                </a:solidFill>
              </a:rPr>
              <a:t>Optimize using modelling &amp; simulation</a:t>
            </a:r>
          </a:p>
        </p:txBody>
      </p:sp>
      <p:sp>
        <p:nvSpPr>
          <p:cNvPr id="7" name="Rectangle 6"/>
          <p:cNvSpPr/>
          <p:nvPr/>
        </p:nvSpPr>
        <p:spPr>
          <a:xfrm>
            <a:off x="188036" y="83962"/>
            <a:ext cx="3164649" cy="646331"/>
          </a:xfrm>
          <a:prstGeom prst="rect">
            <a:avLst/>
          </a:prstGeom>
        </p:spPr>
        <p:txBody>
          <a:bodyPr wrap="none">
            <a:spAutoFit/>
          </a:bodyPr>
          <a:lstStyle/>
          <a:p>
            <a:pPr algn="ctr"/>
            <a:r>
              <a:rPr lang="en-US" sz="3600" dirty="0">
                <a:solidFill>
                  <a:schemeClr val="bg1"/>
                </a:solidFill>
              </a:rPr>
              <a:t>About </a:t>
            </a:r>
            <a:r>
              <a:rPr lang="en-US" sz="3600" dirty="0" err="1">
                <a:solidFill>
                  <a:schemeClr val="bg1"/>
                </a:solidFill>
              </a:rPr>
              <a:t>eCubix</a:t>
            </a:r>
            <a:r>
              <a:rPr lang="en-US" sz="3600" dirty="0">
                <a:solidFill>
                  <a:schemeClr val="bg1"/>
                </a:solidFill>
              </a:rPr>
              <a:t> PI</a:t>
            </a:r>
          </a:p>
        </p:txBody>
      </p:sp>
    </p:spTree>
    <p:extLst>
      <p:ext uri="{BB962C8B-B14F-4D97-AF65-F5344CB8AC3E}">
        <p14:creationId xmlns:p14="http://schemas.microsoft.com/office/powerpoint/2010/main" val="3974837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7530"/>
            <a:ext cx="7328993" cy="402025"/>
          </a:xfrm>
          <a:prstGeom prst="rect">
            <a:avLst/>
          </a:prstGeom>
        </p:spPr>
        <p:txBody>
          <a:bodyPr>
            <a:noAutofit/>
          </a:bodyPr>
          <a:lstStyle/>
          <a:p>
            <a:r>
              <a:rPr lang="en-IN" sz="2800" dirty="0">
                <a:solidFill>
                  <a:schemeClr val="bg1"/>
                </a:solidFill>
              </a:rPr>
              <a:t>System Overview Context</a:t>
            </a:r>
          </a:p>
        </p:txBody>
      </p:sp>
      <p:pic>
        <p:nvPicPr>
          <p:cNvPr id="1027" name="Picture 3" descr="C:\Users\30012271\Desktop\Question-Mark.jp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765337" y="1819765"/>
            <a:ext cx="2214596" cy="2765030"/>
          </a:xfrm>
          <a:prstGeom prst="rect">
            <a:avLst/>
          </a:prstGeom>
          <a:noFill/>
          <a:ln>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sp>
        <p:nvSpPr>
          <p:cNvPr id="7" name="AutoShape 4"/>
          <p:cNvSpPr>
            <a:spLocks noChangeArrowheads="1"/>
          </p:cNvSpPr>
          <p:nvPr>
            <p:custDataLst>
              <p:tags r:id="rId1"/>
            </p:custDataLst>
          </p:nvPr>
        </p:nvSpPr>
        <p:spPr bwMode="auto">
          <a:xfrm>
            <a:off x="1919536" y="4804634"/>
            <a:ext cx="3445200" cy="567995"/>
          </a:xfrm>
          <a:prstGeom prst="wedgeRoundRectCallout">
            <a:avLst>
              <a:gd name="adj1" fmla="val 53185"/>
              <a:gd name="adj2" fmla="val -147971"/>
              <a:gd name="adj3" fmla="val 16667"/>
            </a:avLst>
          </a:prstGeom>
          <a:solidFill>
            <a:schemeClr val="bg1"/>
          </a:solidFill>
          <a:ln w="9525" algn="ctr">
            <a:solidFill>
              <a:schemeClr val="accent2">
                <a:lumMod val="60000"/>
                <a:lumOff val="40000"/>
              </a:schemeClr>
            </a:solidFill>
            <a:miter lim="800000"/>
            <a:headEnd/>
            <a:tailEnd/>
          </a:ln>
          <a:effectLst/>
        </p:spPr>
        <p:txBody>
          <a:bodyPr lIns="0" tIns="0" rIns="0" bIns="0" anchor="ctr" anchorCtr="0"/>
          <a:lstStyle/>
          <a:p>
            <a:pPr algn="ctr">
              <a:lnSpc>
                <a:spcPct val="120000"/>
              </a:lnSpc>
              <a:spcBef>
                <a:spcPct val="30000"/>
              </a:spcBef>
              <a:buClr>
                <a:schemeClr val="accent2"/>
              </a:buClr>
            </a:pPr>
            <a:r>
              <a:rPr lang="en-US" sz="1400" dirty="0">
                <a:solidFill>
                  <a:schemeClr val="tx2"/>
                </a:solidFill>
              </a:rPr>
              <a:t>Is the manual data authentic and reliable?</a:t>
            </a:r>
          </a:p>
        </p:txBody>
      </p:sp>
      <p:sp>
        <p:nvSpPr>
          <p:cNvPr id="8" name="AutoShape 5"/>
          <p:cNvSpPr>
            <a:spLocks noChangeArrowheads="1"/>
          </p:cNvSpPr>
          <p:nvPr>
            <p:custDataLst>
              <p:tags r:id="rId2"/>
            </p:custDataLst>
          </p:nvPr>
        </p:nvSpPr>
        <p:spPr bwMode="auto">
          <a:xfrm>
            <a:off x="7068456" y="3213048"/>
            <a:ext cx="3132000" cy="548640"/>
          </a:xfrm>
          <a:prstGeom prst="wedgeRoundRectCallout">
            <a:avLst>
              <a:gd name="adj1" fmla="val -72457"/>
              <a:gd name="adj2" fmla="val 270"/>
              <a:gd name="adj3" fmla="val 16667"/>
            </a:avLst>
          </a:prstGeom>
          <a:solidFill>
            <a:schemeClr val="bg1"/>
          </a:solidFill>
          <a:ln w="9525" algn="ctr">
            <a:solidFill>
              <a:schemeClr val="accent2">
                <a:lumMod val="60000"/>
                <a:lumOff val="40000"/>
              </a:schemeClr>
            </a:solidFill>
            <a:miter lim="800000"/>
            <a:headEnd/>
            <a:tailEnd/>
          </a:ln>
          <a:effectLst/>
        </p:spPr>
        <p:txBody>
          <a:bodyPr lIns="0" tIns="0" rIns="0" bIns="0" anchor="ctr" anchorCtr="0"/>
          <a:lstStyle/>
          <a:p>
            <a:pPr algn="ctr">
              <a:spcBef>
                <a:spcPct val="30000"/>
              </a:spcBef>
              <a:buClr>
                <a:schemeClr val="accent2"/>
              </a:buClr>
            </a:pPr>
            <a:r>
              <a:rPr lang="en-US" sz="1400" dirty="0">
                <a:solidFill>
                  <a:schemeClr val="tx2"/>
                </a:solidFill>
              </a:rPr>
              <a:t>Has plant’s performance improved  year on year?</a:t>
            </a:r>
          </a:p>
        </p:txBody>
      </p:sp>
      <p:sp>
        <p:nvSpPr>
          <p:cNvPr id="9" name="AutoShape 6"/>
          <p:cNvSpPr>
            <a:spLocks noChangeArrowheads="1"/>
          </p:cNvSpPr>
          <p:nvPr>
            <p:custDataLst>
              <p:tags r:id="rId3"/>
            </p:custDataLst>
          </p:nvPr>
        </p:nvSpPr>
        <p:spPr bwMode="auto">
          <a:xfrm>
            <a:off x="6735246" y="1214748"/>
            <a:ext cx="3744416" cy="612000"/>
          </a:xfrm>
          <a:prstGeom prst="wedgeRoundRectCallout">
            <a:avLst>
              <a:gd name="adj1" fmla="val -71729"/>
              <a:gd name="adj2" fmla="val 67895"/>
              <a:gd name="adj3" fmla="val 16667"/>
            </a:avLst>
          </a:prstGeom>
          <a:solidFill>
            <a:schemeClr val="bg1"/>
          </a:solidFill>
          <a:ln w="9525" algn="ctr">
            <a:solidFill>
              <a:schemeClr val="accent2">
                <a:lumMod val="60000"/>
                <a:lumOff val="40000"/>
              </a:schemeClr>
            </a:solidFill>
            <a:miter lim="800000"/>
            <a:headEnd/>
            <a:tailEnd/>
          </a:ln>
          <a:effectLst/>
        </p:spPr>
        <p:txBody>
          <a:bodyPr lIns="0" tIns="0" rIns="0" bIns="0" anchor="ctr" anchorCtr="0"/>
          <a:lstStyle/>
          <a:p>
            <a:r>
              <a:rPr lang="en-IN" sz="1400" dirty="0">
                <a:solidFill>
                  <a:schemeClr val="tx2"/>
                </a:solidFill>
              </a:rPr>
              <a:t>How do I bring all the data from different sources into single platform for analytics?</a:t>
            </a:r>
            <a:endParaRPr lang="en-US" sz="1400" dirty="0">
              <a:solidFill>
                <a:schemeClr val="tx2"/>
              </a:solidFill>
            </a:endParaRPr>
          </a:p>
        </p:txBody>
      </p:sp>
      <p:sp>
        <p:nvSpPr>
          <p:cNvPr id="10" name="AutoShape 7"/>
          <p:cNvSpPr>
            <a:spLocks noChangeArrowheads="1"/>
          </p:cNvSpPr>
          <p:nvPr>
            <p:custDataLst>
              <p:tags r:id="rId4"/>
            </p:custDataLst>
          </p:nvPr>
        </p:nvSpPr>
        <p:spPr bwMode="auto">
          <a:xfrm>
            <a:off x="6870436" y="4005144"/>
            <a:ext cx="3474036" cy="720000"/>
          </a:xfrm>
          <a:prstGeom prst="wedgeRoundRectCallout">
            <a:avLst>
              <a:gd name="adj1" fmla="val -66829"/>
              <a:gd name="adj2" fmla="val -53946"/>
              <a:gd name="adj3" fmla="val 16667"/>
            </a:avLst>
          </a:prstGeom>
          <a:solidFill>
            <a:schemeClr val="bg1"/>
          </a:solidFill>
          <a:ln w="9525" algn="ctr">
            <a:solidFill>
              <a:schemeClr val="accent2">
                <a:lumMod val="60000"/>
                <a:lumOff val="40000"/>
              </a:schemeClr>
            </a:solidFill>
            <a:miter lim="800000"/>
            <a:headEnd/>
            <a:tailEnd/>
          </a:ln>
          <a:effectLst/>
        </p:spPr>
        <p:txBody>
          <a:bodyPr lIns="0" tIns="0" rIns="0" bIns="0" anchor="ctr" anchorCtr="0"/>
          <a:lstStyle/>
          <a:p>
            <a:pPr marL="49213" indent="-49213"/>
            <a:r>
              <a:rPr lang="en-IN" sz="1400" dirty="0">
                <a:solidFill>
                  <a:schemeClr val="tx2"/>
                </a:solidFill>
              </a:rPr>
              <a:t>How can the data and standard reports be generated without spending so much time?</a:t>
            </a:r>
          </a:p>
        </p:txBody>
      </p:sp>
      <p:sp>
        <p:nvSpPr>
          <p:cNvPr id="11" name="AutoShape 4"/>
          <p:cNvSpPr>
            <a:spLocks noChangeArrowheads="1"/>
          </p:cNvSpPr>
          <p:nvPr>
            <p:custDataLst>
              <p:tags r:id="rId5"/>
            </p:custDataLst>
          </p:nvPr>
        </p:nvSpPr>
        <p:spPr bwMode="auto">
          <a:xfrm>
            <a:off x="1617102" y="1412776"/>
            <a:ext cx="2534682" cy="756000"/>
          </a:xfrm>
          <a:prstGeom prst="wedgeRoundRectCallout">
            <a:avLst>
              <a:gd name="adj1" fmla="val 85221"/>
              <a:gd name="adj2" fmla="val 76454"/>
              <a:gd name="adj3" fmla="val 16667"/>
            </a:avLst>
          </a:prstGeom>
          <a:solidFill>
            <a:schemeClr val="bg1"/>
          </a:solidFill>
          <a:ln w="9525" algn="ctr">
            <a:solidFill>
              <a:schemeClr val="accent2">
                <a:lumMod val="60000"/>
                <a:lumOff val="40000"/>
              </a:schemeClr>
            </a:solidFill>
            <a:miter lim="800000"/>
            <a:headEnd/>
            <a:tailEnd/>
          </a:ln>
          <a:effectLst/>
        </p:spPr>
        <p:txBody>
          <a:bodyPr lIns="0" tIns="0" rIns="0" bIns="0" anchor="ctr" anchorCtr="0"/>
          <a:lstStyle/>
          <a:p>
            <a:pPr algn="ctr">
              <a:lnSpc>
                <a:spcPct val="120000"/>
              </a:lnSpc>
              <a:spcBef>
                <a:spcPct val="30000"/>
              </a:spcBef>
              <a:buClr>
                <a:schemeClr val="accent2"/>
              </a:buClr>
            </a:pPr>
            <a:r>
              <a:rPr lang="en-US" sz="1400" dirty="0">
                <a:solidFill>
                  <a:schemeClr val="tx2"/>
                </a:solidFill>
              </a:rPr>
              <a:t>What is actual operations performance?</a:t>
            </a:r>
          </a:p>
        </p:txBody>
      </p:sp>
      <p:sp>
        <p:nvSpPr>
          <p:cNvPr id="12" name="AutoShape 4"/>
          <p:cNvSpPr>
            <a:spLocks noChangeArrowheads="1"/>
          </p:cNvSpPr>
          <p:nvPr>
            <p:custDataLst>
              <p:tags r:id="rId6"/>
            </p:custDataLst>
          </p:nvPr>
        </p:nvSpPr>
        <p:spPr bwMode="auto">
          <a:xfrm>
            <a:off x="1631505" y="2492896"/>
            <a:ext cx="3162807" cy="756000"/>
          </a:xfrm>
          <a:prstGeom prst="wedgeRoundRectCallout">
            <a:avLst>
              <a:gd name="adj1" fmla="val 77628"/>
              <a:gd name="adj2" fmla="val 35397"/>
              <a:gd name="adj3" fmla="val 16667"/>
            </a:avLst>
          </a:prstGeom>
          <a:solidFill>
            <a:schemeClr val="bg1"/>
          </a:solidFill>
          <a:ln w="9525" algn="ctr">
            <a:solidFill>
              <a:schemeClr val="accent2">
                <a:lumMod val="60000"/>
                <a:lumOff val="40000"/>
              </a:schemeClr>
            </a:solidFill>
            <a:miter lim="800000"/>
            <a:headEnd/>
            <a:tailEnd/>
          </a:ln>
          <a:effectLst/>
        </p:spPr>
        <p:txBody>
          <a:bodyPr lIns="0" tIns="0" rIns="0" bIns="0" anchor="ctr" anchorCtr="0"/>
          <a:lstStyle/>
          <a:p>
            <a:pPr algn="ctr">
              <a:lnSpc>
                <a:spcPct val="120000"/>
              </a:lnSpc>
              <a:spcBef>
                <a:spcPct val="30000"/>
              </a:spcBef>
              <a:buClr>
                <a:schemeClr val="accent2"/>
              </a:buClr>
            </a:pPr>
            <a:r>
              <a:rPr lang="en-US" sz="1400" dirty="0">
                <a:solidFill>
                  <a:schemeClr val="tx2"/>
                </a:solidFill>
              </a:rPr>
              <a:t>Can I view and monitor live status of operations?</a:t>
            </a:r>
          </a:p>
        </p:txBody>
      </p:sp>
      <p:sp>
        <p:nvSpPr>
          <p:cNvPr id="13" name="AutoShape 4"/>
          <p:cNvSpPr>
            <a:spLocks noChangeArrowheads="1"/>
          </p:cNvSpPr>
          <p:nvPr>
            <p:custDataLst>
              <p:tags r:id="rId7"/>
            </p:custDataLst>
          </p:nvPr>
        </p:nvSpPr>
        <p:spPr bwMode="auto">
          <a:xfrm>
            <a:off x="1782844" y="3429000"/>
            <a:ext cx="3059993" cy="939198"/>
          </a:xfrm>
          <a:prstGeom prst="wedgeRoundRectCallout">
            <a:avLst>
              <a:gd name="adj1" fmla="val 69093"/>
              <a:gd name="adj2" fmla="val -47413"/>
              <a:gd name="adj3" fmla="val 16667"/>
            </a:avLst>
          </a:prstGeom>
          <a:solidFill>
            <a:schemeClr val="bg1"/>
          </a:solidFill>
          <a:ln w="9525" algn="ctr">
            <a:solidFill>
              <a:schemeClr val="accent2">
                <a:lumMod val="60000"/>
                <a:lumOff val="40000"/>
              </a:schemeClr>
            </a:solidFill>
            <a:miter lim="800000"/>
            <a:headEnd/>
            <a:tailEnd/>
          </a:ln>
          <a:effectLst/>
        </p:spPr>
        <p:txBody>
          <a:bodyPr lIns="0" tIns="0" rIns="0" bIns="0" anchor="ctr" anchorCtr="0"/>
          <a:lstStyle/>
          <a:p>
            <a:pPr algn="ctr">
              <a:lnSpc>
                <a:spcPct val="120000"/>
              </a:lnSpc>
              <a:spcBef>
                <a:spcPct val="30000"/>
              </a:spcBef>
              <a:buClr>
                <a:schemeClr val="accent2"/>
              </a:buClr>
            </a:pPr>
            <a:r>
              <a:rPr lang="en-US" sz="1400" dirty="0">
                <a:solidFill>
                  <a:schemeClr val="tx2"/>
                </a:solidFill>
              </a:rPr>
              <a:t>Can I continue sparing teams just for manual recording, collection, and reporting of data?</a:t>
            </a:r>
          </a:p>
        </p:txBody>
      </p:sp>
      <p:sp>
        <p:nvSpPr>
          <p:cNvPr id="14" name="AutoShape 4"/>
          <p:cNvSpPr>
            <a:spLocks noChangeArrowheads="1"/>
          </p:cNvSpPr>
          <p:nvPr>
            <p:custDataLst>
              <p:tags r:id="rId8"/>
            </p:custDataLst>
          </p:nvPr>
        </p:nvSpPr>
        <p:spPr bwMode="auto">
          <a:xfrm>
            <a:off x="5663952" y="4977256"/>
            <a:ext cx="4653342" cy="467968"/>
          </a:xfrm>
          <a:prstGeom prst="wedgeRoundRectCallout">
            <a:avLst>
              <a:gd name="adj1" fmla="val -45389"/>
              <a:gd name="adj2" fmla="val -159568"/>
              <a:gd name="adj3" fmla="val 16667"/>
            </a:avLst>
          </a:prstGeom>
          <a:solidFill>
            <a:schemeClr val="bg1"/>
          </a:solidFill>
          <a:ln w="9525" algn="ctr">
            <a:solidFill>
              <a:schemeClr val="accent2">
                <a:lumMod val="60000"/>
                <a:lumOff val="40000"/>
              </a:schemeClr>
            </a:solidFill>
            <a:miter lim="800000"/>
            <a:headEnd/>
            <a:tailEnd/>
          </a:ln>
          <a:effectLst/>
        </p:spPr>
        <p:txBody>
          <a:bodyPr lIns="0" tIns="0" rIns="0" bIns="0" anchor="ctr" anchorCtr="0"/>
          <a:lstStyle/>
          <a:p>
            <a:pPr algn="ctr">
              <a:lnSpc>
                <a:spcPct val="120000"/>
              </a:lnSpc>
              <a:spcBef>
                <a:spcPct val="30000"/>
              </a:spcBef>
              <a:buClr>
                <a:schemeClr val="accent2"/>
              </a:buClr>
            </a:pPr>
            <a:r>
              <a:rPr lang="en-US" sz="1400" dirty="0">
                <a:solidFill>
                  <a:schemeClr val="tx2"/>
                </a:solidFill>
              </a:rPr>
              <a:t>Can I select parameters and make my own reports?</a:t>
            </a:r>
          </a:p>
        </p:txBody>
      </p:sp>
      <p:sp>
        <p:nvSpPr>
          <p:cNvPr id="15" name="Rounded Rectangle 14"/>
          <p:cNvSpPr/>
          <p:nvPr/>
        </p:nvSpPr>
        <p:spPr>
          <a:xfrm>
            <a:off x="1920480" y="5646734"/>
            <a:ext cx="8496000" cy="468000"/>
          </a:xfrm>
          <a:prstGeom prst="roundRect">
            <a:avLst/>
          </a:prstGeom>
          <a:solidFill>
            <a:srgbClr val="002060"/>
          </a:solidFill>
          <a:ln w="635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rPr>
              <a:t>Answers / Solutions to these questions not easily and timely available</a:t>
            </a:r>
          </a:p>
        </p:txBody>
      </p:sp>
      <p:sp>
        <p:nvSpPr>
          <p:cNvPr id="16" name="Rounded Rectangle 15"/>
          <p:cNvSpPr/>
          <p:nvPr/>
        </p:nvSpPr>
        <p:spPr>
          <a:xfrm>
            <a:off x="4375308" y="648159"/>
            <a:ext cx="2574636" cy="468000"/>
          </a:xfrm>
          <a:prstGeom prst="roundRect">
            <a:avLst/>
          </a:prstGeom>
          <a:solidFill>
            <a:srgbClr val="002060"/>
          </a:solidFill>
          <a:ln w="635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rPr>
              <a:t>Many questions on plant’s operational performance</a:t>
            </a:r>
          </a:p>
        </p:txBody>
      </p:sp>
      <p:sp>
        <p:nvSpPr>
          <p:cNvPr id="17" name="AutoShape 6"/>
          <p:cNvSpPr>
            <a:spLocks noChangeArrowheads="1"/>
          </p:cNvSpPr>
          <p:nvPr>
            <p:custDataLst>
              <p:tags r:id="rId9"/>
            </p:custDataLst>
          </p:nvPr>
        </p:nvSpPr>
        <p:spPr bwMode="auto">
          <a:xfrm>
            <a:off x="7184504" y="2204864"/>
            <a:ext cx="3132000" cy="612000"/>
          </a:xfrm>
          <a:prstGeom prst="wedgeRoundRectCallout">
            <a:avLst>
              <a:gd name="adj1" fmla="val -69631"/>
              <a:gd name="adj2" fmla="val -14236"/>
              <a:gd name="adj3" fmla="val 16667"/>
            </a:avLst>
          </a:prstGeom>
          <a:solidFill>
            <a:schemeClr val="bg1"/>
          </a:solidFill>
          <a:ln w="9525" algn="ctr">
            <a:solidFill>
              <a:schemeClr val="accent2">
                <a:lumMod val="60000"/>
                <a:lumOff val="40000"/>
              </a:schemeClr>
            </a:solidFill>
            <a:miter lim="800000"/>
            <a:headEnd/>
            <a:tailEnd/>
          </a:ln>
          <a:effectLst/>
        </p:spPr>
        <p:txBody>
          <a:bodyPr lIns="0" tIns="0" rIns="0" bIns="0" anchor="ctr" anchorCtr="0"/>
          <a:lstStyle/>
          <a:p>
            <a:r>
              <a:rPr lang="en-IN" sz="1400" dirty="0">
                <a:solidFill>
                  <a:schemeClr val="tx2"/>
                </a:solidFill>
              </a:rPr>
              <a:t>How does this plant fare with other ports of the Group?</a:t>
            </a:r>
            <a:endParaRPr lang="en-US" sz="1400" dirty="0">
              <a:solidFill>
                <a:schemeClr val="tx2"/>
              </a:solidFill>
            </a:endParaRPr>
          </a:p>
        </p:txBody>
      </p:sp>
    </p:spTree>
    <p:extLst>
      <p:ext uri="{BB962C8B-B14F-4D97-AF65-F5344CB8AC3E}">
        <p14:creationId xmlns:p14="http://schemas.microsoft.com/office/powerpoint/2010/main" val="1909817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053" y="169620"/>
            <a:ext cx="7311156" cy="494501"/>
          </a:xfrm>
          <a:prstGeom prst="rect">
            <a:avLst/>
          </a:prstGeom>
        </p:spPr>
        <p:txBody>
          <a:bodyPr>
            <a:normAutofit/>
          </a:bodyPr>
          <a:lstStyle/>
          <a:p>
            <a:r>
              <a:rPr lang="en-IN" sz="2800" b="1" dirty="0">
                <a:solidFill>
                  <a:schemeClr val="bg1"/>
                </a:solidFill>
                <a:latin typeface="+mn-lt"/>
              </a:rPr>
              <a:t>System Overview Context</a:t>
            </a:r>
          </a:p>
        </p:txBody>
      </p:sp>
      <p:sp>
        <p:nvSpPr>
          <p:cNvPr id="5" name="AutoShape 3"/>
          <p:cNvSpPr>
            <a:spLocks noChangeArrowheads="1"/>
          </p:cNvSpPr>
          <p:nvPr/>
        </p:nvSpPr>
        <p:spPr bwMode="gray">
          <a:xfrm>
            <a:off x="3999712" y="1780430"/>
            <a:ext cx="2232000" cy="684000"/>
          </a:xfrm>
          <a:prstGeom prst="chevron">
            <a:avLst>
              <a:gd name="adj" fmla="val 34952"/>
            </a:avLst>
          </a:prstGeom>
          <a:solidFill>
            <a:srgbClr val="D27D00"/>
          </a:solidFill>
          <a:ln w="12700" cap="rnd" algn="ctr">
            <a:noFill/>
            <a:miter lim="800000"/>
            <a:headEnd/>
            <a:tailEnd/>
          </a:ln>
        </p:spPr>
        <p:txBody>
          <a:bodyPr lIns="182880" anchor="ctr" anchorCtr="1"/>
          <a:lstStyle/>
          <a:p>
            <a:pPr lvl="0" algn="ctr">
              <a:lnSpc>
                <a:spcPct val="106000"/>
              </a:lnSpc>
              <a:defRPr/>
            </a:pPr>
            <a:r>
              <a:rPr lang="en-US" sz="1400" b="1" kern="0" dirty="0">
                <a:solidFill>
                  <a:srgbClr val="FFFFFF"/>
                </a:solidFill>
              </a:rPr>
              <a:t>Huge variations between average vs peak demands</a:t>
            </a:r>
          </a:p>
        </p:txBody>
      </p:sp>
      <p:sp>
        <p:nvSpPr>
          <p:cNvPr id="6" name="AutoShape 4"/>
          <p:cNvSpPr>
            <a:spLocks noChangeArrowheads="1"/>
          </p:cNvSpPr>
          <p:nvPr/>
        </p:nvSpPr>
        <p:spPr bwMode="gray">
          <a:xfrm>
            <a:off x="6068779" y="1780430"/>
            <a:ext cx="2232000" cy="684000"/>
          </a:xfrm>
          <a:prstGeom prst="chevron">
            <a:avLst>
              <a:gd name="adj" fmla="val 34975"/>
            </a:avLst>
          </a:prstGeom>
          <a:solidFill>
            <a:srgbClr val="00B050"/>
          </a:solidFill>
          <a:ln w="12700" cap="rnd" algn="ctr">
            <a:noFill/>
            <a:miter lim="800000"/>
            <a:headEnd/>
            <a:tailEnd/>
          </a:ln>
        </p:spPr>
        <p:txBody>
          <a:bodyPr lIns="182880" anchor="ctr" anchorCtr="1"/>
          <a:lstStyle/>
          <a:p>
            <a:pPr lvl="0" algn="ctr">
              <a:lnSpc>
                <a:spcPct val="106000"/>
              </a:lnSpc>
              <a:defRPr/>
            </a:pPr>
            <a:r>
              <a:rPr lang="en-US" sz="1400" b="1" kern="0" dirty="0">
                <a:solidFill>
                  <a:srgbClr val="FFFFFF"/>
                </a:solidFill>
              </a:rPr>
              <a:t>Addition of plants in Group’s portfolio</a:t>
            </a:r>
          </a:p>
        </p:txBody>
      </p:sp>
      <p:sp>
        <p:nvSpPr>
          <p:cNvPr id="7" name="AutoShape 5"/>
          <p:cNvSpPr>
            <a:spLocks noChangeArrowheads="1"/>
          </p:cNvSpPr>
          <p:nvPr/>
        </p:nvSpPr>
        <p:spPr bwMode="gray">
          <a:xfrm>
            <a:off x="8137847" y="1780430"/>
            <a:ext cx="2232000" cy="684000"/>
          </a:xfrm>
          <a:prstGeom prst="chevron">
            <a:avLst>
              <a:gd name="adj" fmla="val 34975"/>
            </a:avLst>
          </a:prstGeom>
          <a:solidFill>
            <a:srgbClr val="F04C23"/>
          </a:solidFill>
          <a:ln w="12700" cap="rnd" algn="ctr">
            <a:noFill/>
            <a:miter lim="800000"/>
            <a:headEnd/>
            <a:tailEnd/>
          </a:ln>
        </p:spPr>
        <p:txBody>
          <a:bodyPr lIns="182880" anchor="ctr" anchorCtr="1"/>
          <a:lstStyle/>
          <a:p>
            <a:pPr algn="ctr">
              <a:lnSpc>
                <a:spcPct val="106000"/>
              </a:lnSpc>
              <a:defRPr/>
            </a:pPr>
            <a:r>
              <a:rPr lang="en-US" sz="1400" b="1" kern="0" dirty="0">
                <a:solidFill>
                  <a:srgbClr val="FFFFFF"/>
                </a:solidFill>
              </a:rPr>
              <a:t>Increasing expectations of clients</a:t>
            </a:r>
          </a:p>
        </p:txBody>
      </p:sp>
      <p:sp>
        <p:nvSpPr>
          <p:cNvPr id="8" name="AutoShape 6"/>
          <p:cNvSpPr>
            <a:spLocks noChangeArrowheads="1"/>
          </p:cNvSpPr>
          <p:nvPr/>
        </p:nvSpPr>
        <p:spPr bwMode="gray">
          <a:xfrm>
            <a:off x="1930645" y="1780430"/>
            <a:ext cx="2232000" cy="684000"/>
          </a:xfrm>
          <a:prstGeom prst="chevron">
            <a:avLst>
              <a:gd name="adj" fmla="val 34975"/>
            </a:avLst>
          </a:prstGeom>
          <a:solidFill>
            <a:srgbClr val="00B0F0"/>
          </a:solidFill>
          <a:ln w="12700" cap="rnd" algn="ctr">
            <a:noFill/>
            <a:miter lim="800000"/>
            <a:headEnd/>
            <a:tailEnd/>
          </a:ln>
        </p:spPr>
        <p:txBody>
          <a:bodyPr lIns="182880" anchor="ctr" anchorCtr="1"/>
          <a:lstStyle/>
          <a:p>
            <a:pPr algn="ctr">
              <a:lnSpc>
                <a:spcPct val="106000"/>
              </a:lnSpc>
              <a:defRPr/>
            </a:pPr>
            <a:r>
              <a:rPr lang="en-US" sz="1400" b="1" kern="0" dirty="0">
                <a:solidFill>
                  <a:srgbClr val="FFFFFF"/>
                </a:solidFill>
              </a:rPr>
              <a:t>Exponential growth in Material volumes</a:t>
            </a:r>
          </a:p>
        </p:txBody>
      </p:sp>
      <p:sp>
        <p:nvSpPr>
          <p:cNvPr id="9" name="Rounded Rectangle 8"/>
          <p:cNvSpPr/>
          <p:nvPr/>
        </p:nvSpPr>
        <p:spPr>
          <a:xfrm>
            <a:off x="1872588" y="1182952"/>
            <a:ext cx="8496000" cy="1368000"/>
          </a:xfrm>
          <a:prstGeom prst="roundRect">
            <a:avLst/>
          </a:prstGeom>
          <a:noFill/>
          <a:ln w="635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pPr algn="ctr"/>
            <a:r>
              <a:rPr lang="en-IN" sz="1400" b="1" dirty="0">
                <a:solidFill>
                  <a:schemeClr val="tx1"/>
                </a:solidFill>
              </a:rPr>
              <a:t>Non-availability of solutions to questions on plant’s operational performance further complicated by </a:t>
            </a:r>
          </a:p>
        </p:txBody>
      </p:sp>
      <p:sp>
        <p:nvSpPr>
          <p:cNvPr id="10" name="Striped Right Arrow 9"/>
          <p:cNvSpPr/>
          <p:nvPr/>
        </p:nvSpPr>
        <p:spPr>
          <a:xfrm rot="5400000">
            <a:off x="5760548" y="2536438"/>
            <a:ext cx="720080" cy="720080"/>
          </a:xfrm>
          <a:prstGeom prst="stripedRightArrow">
            <a:avLst>
              <a:gd name="adj1" fmla="val 4193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1" name="Rounded Rectangle 10"/>
          <p:cNvSpPr/>
          <p:nvPr/>
        </p:nvSpPr>
        <p:spPr>
          <a:xfrm>
            <a:off x="1920480" y="3242004"/>
            <a:ext cx="8496000" cy="468000"/>
          </a:xfrm>
          <a:prstGeom prst="roundRect">
            <a:avLst/>
          </a:prstGeom>
          <a:noFill/>
          <a:ln w="635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rgbClr val="0070C0"/>
                </a:solidFill>
              </a:rPr>
              <a:t>Necessitated need of a robust system for data and information analytics on plant’s operational performance</a:t>
            </a:r>
          </a:p>
        </p:txBody>
      </p:sp>
      <p:sp>
        <p:nvSpPr>
          <p:cNvPr id="12" name="Rounded Rectangle 11"/>
          <p:cNvSpPr/>
          <p:nvPr/>
        </p:nvSpPr>
        <p:spPr>
          <a:xfrm>
            <a:off x="1901618" y="3797088"/>
            <a:ext cx="8514863" cy="1836000"/>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Bef>
                <a:spcPts val="300"/>
              </a:spcBef>
              <a:spcAft>
                <a:spcPts val="300"/>
              </a:spcAft>
            </a:pPr>
            <a:r>
              <a:rPr lang="en-IN" sz="1400" dirty="0">
                <a:solidFill>
                  <a:schemeClr val="tx1"/>
                </a:solidFill>
              </a:rPr>
              <a:t>A system which would help in </a:t>
            </a:r>
          </a:p>
          <a:p>
            <a:pPr marL="285750" indent="-285750">
              <a:spcBef>
                <a:spcPts val="300"/>
              </a:spcBef>
              <a:spcAft>
                <a:spcPts val="300"/>
              </a:spcAft>
              <a:buFont typeface="Arial" panose="020B0604020202020204" pitchFamily="34" charset="0"/>
              <a:buChar char="•"/>
            </a:pPr>
            <a:r>
              <a:rPr lang="en-IN" sz="1400" dirty="0">
                <a:solidFill>
                  <a:schemeClr val="tx1"/>
                </a:solidFill>
              </a:rPr>
              <a:t>Interface with multiple systems / applications</a:t>
            </a:r>
          </a:p>
          <a:p>
            <a:pPr marL="285750" indent="-285750">
              <a:spcBef>
                <a:spcPts val="300"/>
              </a:spcBef>
              <a:spcAft>
                <a:spcPts val="300"/>
              </a:spcAft>
              <a:buFont typeface="Arial" panose="020B0604020202020204" pitchFamily="34" charset="0"/>
              <a:buChar char="•"/>
            </a:pPr>
            <a:r>
              <a:rPr lang="en-IN" sz="1400" dirty="0">
                <a:solidFill>
                  <a:schemeClr val="tx1"/>
                </a:solidFill>
              </a:rPr>
              <a:t>Automated collection and recording of data</a:t>
            </a:r>
          </a:p>
          <a:p>
            <a:pPr marL="285750" indent="-285750">
              <a:spcBef>
                <a:spcPts val="300"/>
              </a:spcBef>
              <a:spcAft>
                <a:spcPts val="300"/>
              </a:spcAft>
              <a:buFont typeface="Arial" panose="020B0604020202020204" pitchFamily="34" charset="0"/>
              <a:buChar char="•"/>
            </a:pPr>
            <a:r>
              <a:rPr lang="en-IN" sz="1400" dirty="0">
                <a:solidFill>
                  <a:schemeClr val="tx1"/>
                </a:solidFill>
              </a:rPr>
              <a:t>Retrieval of live and historical data in desired dashboards and reporting formats </a:t>
            </a:r>
          </a:p>
          <a:p>
            <a:pPr marL="285750" indent="-285750">
              <a:spcBef>
                <a:spcPts val="300"/>
              </a:spcBef>
              <a:spcAft>
                <a:spcPts val="300"/>
              </a:spcAft>
              <a:buFont typeface="Arial" panose="020B0604020202020204" pitchFamily="34" charset="0"/>
              <a:buChar char="•"/>
            </a:pPr>
            <a:r>
              <a:rPr lang="en-IN" sz="1400" dirty="0">
                <a:solidFill>
                  <a:schemeClr val="tx1"/>
                </a:solidFill>
              </a:rPr>
              <a:t>Benchmarking and comparison of performance over periods / across ports</a:t>
            </a:r>
          </a:p>
          <a:p>
            <a:pPr marL="285750" indent="-285750">
              <a:spcBef>
                <a:spcPts val="300"/>
              </a:spcBef>
              <a:spcAft>
                <a:spcPts val="300"/>
              </a:spcAft>
              <a:buFont typeface="Arial" panose="020B0604020202020204" pitchFamily="34" charset="0"/>
              <a:buChar char="•"/>
            </a:pPr>
            <a:r>
              <a:rPr lang="en-IN" sz="1400" dirty="0">
                <a:solidFill>
                  <a:schemeClr val="tx1"/>
                </a:solidFill>
              </a:rPr>
              <a:t>Flexibility to choose parameters, pull data and create reports as per user’s imagination</a:t>
            </a:r>
          </a:p>
        </p:txBody>
      </p:sp>
      <p:sp>
        <p:nvSpPr>
          <p:cNvPr id="13" name="Rounded Rectangle 12"/>
          <p:cNvSpPr/>
          <p:nvPr/>
        </p:nvSpPr>
        <p:spPr>
          <a:xfrm>
            <a:off x="1919536" y="5697866"/>
            <a:ext cx="8496000" cy="396000"/>
          </a:xfrm>
          <a:prstGeom prst="roundRect">
            <a:avLst/>
          </a:prstGeom>
          <a:solidFill>
            <a:schemeClr val="accent4">
              <a:lumMod val="50000"/>
            </a:scheme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err="1">
                <a:solidFill>
                  <a:schemeClr val="bg1"/>
                </a:solidFill>
              </a:rPr>
              <a:t>Ecubix</a:t>
            </a:r>
            <a:r>
              <a:rPr lang="en-IN" sz="1400" b="1" dirty="0">
                <a:solidFill>
                  <a:schemeClr val="bg1"/>
                </a:solidFill>
              </a:rPr>
              <a:t> PI conceived as solution</a:t>
            </a:r>
          </a:p>
        </p:txBody>
      </p:sp>
    </p:spTree>
    <p:extLst>
      <p:ext uri="{BB962C8B-B14F-4D97-AF65-F5344CB8AC3E}">
        <p14:creationId xmlns:p14="http://schemas.microsoft.com/office/powerpoint/2010/main" val="3969795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2541" y="98474"/>
            <a:ext cx="4993215" cy="602557"/>
          </a:xfrm>
          <a:prstGeom prst="rect">
            <a:avLst/>
          </a:prstGeom>
        </p:spPr>
        <p:txBody>
          <a:bodyPr>
            <a:normAutofit/>
          </a:bodyPr>
          <a:lstStyle/>
          <a:p>
            <a:r>
              <a:rPr lang="en-US" sz="2800" dirty="0">
                <a:solidFill>
                  <a:schemeClr val="bg1"/>
                </a:solidFill>
                <a:latin typeface="+mn-lt"/>
              </a:rPr>
              <a:t>Agenda</a:t>
            </a:r>
            <a:endParaRPr lang="en-IN" sz="2800" dirty="0">
              <a:solidFill>
                <a:schemeClr val="bg1"/>
              </a:solidFill>
              <a:latin typeface="+mn-lt"/>
            </a:endParaRPr>
          </a:p>
        </p:txBody>
      </p:sp>
      <p:graphicFrame>
        <p:nvGraphicFramePr>
          <p:cNvPr id="5" name="Diagram 4"/>
          <p:cNvGraphicFramePr/>
          <p:nvPr>
            <p:extLst>
              <p:ext uri="{D42A27DB-BD31-4B8C-83A1-F6EECF244321}">
                <p14:modId xmlns:p14="http://schemas.microsoft.com/office/powerpoint/2010/main" val="3214048440"/>
              </p:ext>
            </p:extLst>
          </p:nvPr>
        </p:nvGraphicFramePr>
        <p:xfrm>
          <a:off x="6729635" y="4997359"/>
          <a:ext cx="5677094" cy="15470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rotWithShape="1">
          <a:blip r:embed="rId7"/>
          <a:srcRect l="29166" t="360" r="5833" b="-1"/>
          <a:stretch/>
        </p:blipFill>
        <p:spPr>
          <a:xfrm>
            <a:off x="-1" y="847636"/>
            <a:ext cx="7274287" cy="6010364"/>
          </a:xfrm>
          <a:prstGeom prst="rect">
            <a:avLst/>
          </a:prstGeom>
        </p:spPr>
      </p:pic>
    </p:spTree>
    <p:extLst>
      <p:ext uri="{BB962C8B-B14F-4D97-AF65-F5344CB8AC3E}">
        <p14:creationId xmlns:p14="http://schemas.microsoft.com/office/powerpoint/2010/main" val="32242175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AutoShape 2" descr="Image result for cloud clipart png"/>
          <p:cNvSpPr>
            <a:spLocks noChangeAspect="1" noChangeArrowheads="1"/>
          </p:cNvSpPr>
          <p:nvPr/>
        </p:nvSpPr>
        <p:spPr bwMode="auto">
          <a:xfrm>
            <a:off x="0" y="70945"/>
            <a:ext cx="8541951"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2600" dirty="0">
                <a:solidFill>
                  <a:schemeClr val="bg1"/>
                </a:solidFill>
              </a:rPr>
              <a:t>About System</a:t>
            </a:r>
          </a:p>
        </p:txBody>
      </p:sp>
      <p:sp>
        <p:nvSpPr>
          <p:cNvPr id="1059" name="Rounded Rectangle 1058"/>
          <p:cNvSpPr/>
          <p:nvPr/>
        </p:nvSpPr>
        <p:spPr>
          <a:xfrm>
            <a:off x="1895314" y="2147267"/>
            <a:ext cx="8413186" cy="648000"/>
          </a:xfrm>
          <a:prstGeom prst="roundRect">
            <a:avLst/>
          </a:prstGeom>
          <a:noFill/>
          <a:ln w="3175">
            <a:solidFill>
              <a:schemeClr val="bg1">
                <a:lumMod val="65000"/>
              </a:schemeClr>
            </a:solidFill>
          </a:ln>
        </p:spPr>
        <p:style>
          <a:lnRef idx="2">
            <a:schemeClr val="accent4"/>
          </a:lnRef>
          <a:fillRef idx="1">
            <a:schemeClr val="lt1"/>
          </a:fillRef>
          <a:effectRef idx="0">
            <a:schemeClr val="accent4"/>
          </a:effectRef>
          <a:fontRef idx="minor">
            <a:schemeClr val="dk1"/>
          </a:fontRef>
        </p:style>
        <p:txBody>
          <a:bodyPr rtlCol="0" anchor="ctr"/>
          <a:lstStyle/>
          <a:p>
            <a:pPr eaLnBrk="0" hangingPunct="0">
              <a:defRPr/>
            </a:pPr>
            <a:r>
              <a:rPr lang="en-US" sz="1400" kern="0" dirty="0"/>
              <a:t>Provides historical and comparative statistics on plants performance</a:t>
            </a:r>
          </a:p>
        </p:txBody>
      </p:sp>
      <p:sp>
        <p:nvSpPr>
          <p:cNvPr id="1060" name="Rounded Rectangle 1059"/>
          <p:cNvSpPr/>
          <p:nvPr/>
        </p:nvSpPr>
        <p:spPr>
          <a:xfrm>
            <a:off x="1889258" y="1340760"/>
            <a:ext cx="8413186" cy="648000"/>
          </a:xfrm>
          <a:prstGeom prst="roundRect">
            <a:avLst/>
          </a:prstGeom>
          <a:noFill/>
          <a:ln w="3175"/>
        </p:spPr>
        <p:style>
          <a:lnRef idx="2">
            <a:schemeClr val="accent4"/>
          </a:lnRef>
          <a:fillRef idx="1">
            <a:schemeClr val="lt1"/>
          </a:fillRef>
          <a:effectRef idx="0">
            <a:schemeClr val="accent4"/>
          </a:effectRef>
          <a:fontRef idx="minor">
            <a:schemeClr val="dk1"/>
          </a:fontRef>
        </p:style>
        <p:txBody>
          <a:bodyPr rtlCol="0" anchor="ctr"/>
          <a:lstStyle/>
          <a:p>
            <a:r>
              <a:rPr lang="en-IN" sz="1400" dirty="0"/>
              <a:t>Helps to achieve ‘Operational excellence’ by monitoring and analysing performance in real time</a:t>
            </a:r>
          </a:p>
        </p:txBody>
      </p:sp>
      <p:sp>
        <p:nvSpPr>
          <p:cNvPr id="1070" name="Rounded Rectangle 1069"/>
          <p:cNvSpPr/>
          <p:nvPr/>
        </p:nvSpPr>
        <p:spPr>
          <a:xfrm>
            <a:off x="1907426" y="2953774"/>
            <a:ext cx="8413186" cy="648000"/>
          </a:xfrm>
          <a:prstGeom prst="roundRect">
            <a:avLst/>
          </a:prstGeom>
          <a:noFill/>
          <a:ln w="3175">
            <a:solidFill>
              <a:schemeClr val="accent3">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eaLnBrk="0" hangingPunct="0">
              <a:defRPr/>
            </a:pPr>
            <a:r>
              <a:rPr lang="en-US" sz="1400" kern="0" dirty="0"/>
              <a:t>Will Allow the evaluation of system and operation performance </a:t>
            </a:r>
          </a:p>
        </p:txBody>
      </p:sp>
      <p:sp>
        <p:nvSpPr>
          <p:cNvPr id="1103" name="Rounded Rectangle 1102"/>
          <p:cNvSpPr/>
          <p:nvPr/>
        </p:nvSpPr>
        <p:spPr>
          <a:xfrm>
            <a:off x="1913482" y="4566788"/>
            <a:ext cx="8413186" cy="648000"/>
          </a:xfrm>
          <a:prstGeom prst="roundRect">
            <a:avLst/>
          </a:prstGeom>
          <a:noFill/>
          <a:ln w="3175">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r>
              <a:rPr lang="en-US" sz="1400" kern="0" dirty="0"/>
              <a:t>Provide client tools for better trending, handling complex calculations</a:t>
            </a:r>
            <a:endParaRPr lang="en-IN" sz="1400" kern="0" dirty="0"/>
          </a:p>
        </p:txBody>
      </p:sp>
      <p:sp>
        <p:nvSpPr>
          <p:cNvPr id="1108" name="Rounded Rectangle 1107"/>
          <p:cNvSpPr/>
          <p:nvPr/>
        </p:nvSpPr>
        <p:spPr>
          <a:xfrm>
            <a:off x="1901370" y="3760281"/>
            <a:ext cx="8413186" cy="648000"/>
          </a:xfrm>
          <a:prstGeom prst="roundRect">
            <a:avLst/>
          </a:prstGeom>
          <a:noFill/>
          <a:ln w="3175">
            <a:solidFill>
              <a:srgbClr val="D60093"/>
            </a:solidFill>
          </a:ln>
        </p:spPr>
        <p:style>
          <a:lnRef idx="2">
            <a:schemeClr val="accent4"/>
          </a:lnRef>
          <a:fillRef idx="1">
            <a:schemeClr val="lt1"/>
          </a:fillRef>
          <a:effectRef idx="0">
            <a:schemeClr val="accent4"/>
          </a:effectRef>
          <a:fontRef idx="minor">
            <a:schemeClr val="dk1"/>
          </a:fontRef>
        </p:style>
        <p:txBody>
          <a:bodyPr rtlCol="0" anchor="ctr"/>
          <a:lstStyle/>
          <a:p>
            <a:pPr eaLnBrk="0" hangingPunct="0">
              <a:defRPr/>
            </a:pPr>
            <a:r>
              <a:rPr lang="en-US" sz="1400" kern="0" dirty="0"/>
              <a:t>Integrates applications like Oracle, SQL server based and intelligent automation systems onboard flow meter</a:t>
            </a:r>
          </a:p>
        </p:txBody>
      </p:sp>
    </p:spTree>
    <p:extLst>
      <p:ext uri="{BB962C8B-B14F-4D97-AF65-F5344CB8AC3E}">
        <p14:creationId xmlns:p14="http://schemas.microsoft.com/office/powerpoint/2010/main" val="23510552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AutoShape 2" descr="Image result for cloud clipart png"/>
          <p:cNvSpPr>
            <a:spLocks noChangeAspect="1" noChangeArrowheads="1"/>
          </p:cNvSpPr>
          <p:nvPr/>
        </p:nvSpPr>
        <p:spPr bwMode="auto">
          <a:xfrm>
            <a:off x="127882" y="176559"/>
            <a:ext cx="3622622" cy="1292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2800" b="1" dirty="0">
                <a:solidFill>
                  <a:schemeClr val="bg1"/>
                </a:solidFill>
              </a:rPr>
              <a:t>Proposed Architecture</a:t>
            </a:r>
          </a:p>
        </p:txBody>
      </p:sp>
      <p:sp>
        <p:nvSpPr>
          <p:cNvPr id="1038" name="Rectangle 1037"/>
          <p:cNvSpPr/>
          <p:nvPr/>
        </p:nvSpPr>
        <p:spPr>
          <a:xfrm>
            <a:off x="2489342" y="4430457"/>
            <a:ext cx="2314575" cy="865232"/>
          </a:xfrm>
          <a:prstGeom prst="rect">
            <a:avLst/>
          </a:prstGeom>
          <a:noFill/>
          <a:ln w="158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9" name="Picture 5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34231" y="4568670"/>
            <a:ext cx="481503" cy="522068"/>
          </a:xfrm>
          <a:prstGeom prst="rect">
            <a:avLst/>
          </a:prstGeom>
          <a:noFill/>
          <a:ln w="9525" algn="ctr">
            <a:noFill/>
            <a:miter lim="800000"/>
            <a:headEnd/>
            <a:tailEnd/>
          </a:ln>
        </p:spPr>
      </p:pic>
      <p:sp>
        <p:nvSpPr>
          <p:cNvPr id="1041" name="TextBox 12"/>
          <p:cNvSpPr txBox="1">
            <a:spLocks noChangeArrowheads="1"/>
          </p:cNvSpPr>
          <p:nvPr/>
        </p:nvSpPr>
        <p:spPr bwMode="auto">
          <a:xfrm>
            <a:off x="3614676" y="4761868"/>
            <a:ext cx="610578" cy="215444"/>
          </a:xfrm>
          <a:prstGeom prst="rect">
            <a:avLst/>
          </a:prstGeom>
          <a:noFill/>
          <a:ln w="9525">
            <a:noFill/>
            <a:miter lim="800000"/>
            <a:headEnd/>
            <a:tailEnd/>
          </a:ln>
        </p:spPr>
        <p:txBody>
          <a:bodyPr wrap="square" anchor="ctr">
            <a:spAutoFit/>
          </a:bodyPr>
          <a:lstStyle/>
          <a:p>
            <a:pPr algn="ctr"/>
            <a:r>
              <a:rPr lang="en-US" sz="800" dirty="0">
                <a:solidFill>
                  <a:srgbClr val="002060"/>
                </a:solidFill>
                <a:latin typeface="Trebuchet MS" pitchFamily="34" charset="0"/>
              </a:rPr>
              <a:t>Rockwell </a:t>
            </a:r>
            <a:r>
              <a:rPr lang="en-US" sz="800" dirty="0" err="1">
                <a:solidFill>
                  <a:srgbClr val="002060"/>
                </a:solidFill>
                <a:latin typeface="Trebuchet MS" pitchFamily="34" charset="0"/>
              </a:rPr>
              <a:t>Scada</a:t>
            </a:r>
            <a:endParaRPr lang="en-US" sz="800" dirty="0">
              <a:solidFill>
                <a:srgbClr val="002060"/>
              </a:solidFill>
              <a:latin typeface="Trebuchet MS" pitchFamily="34" charset="0"/>
            </a:endParaRPr>
          </a:p>
        </p:txBody>
      </p:sp>
      <p:sp>
        <p:nvSpPr>
          <p:cNvPr id="1058" name="TextBox 12"/>
          <p:cNvSpPr txBox="1">
            <a:spLocks noChangeArrowheads="1"/>
          </p:cNvSpPr>
          <p:nvPr/>
        </p:nvSpPr>
        <p:spPr bwMode="auto">
          <a:xfrm>
            <a:off x="3716002" y="4184698"/>
            <a:ext cx="745328" cy="246221"/>
          </a:xfrm>
          <a:prstGeom prst="rect">
            <a:avLst/>
          </a:prstGeom>
          <a:noFill/>
          <a:ln w="9525">
            <a:noFill/>
            <a:miter lim="800000"/>
            <a:headEnd/>
            <a:tailEnd/>
          </a:ln>
        </p:spPr>
        <p:txBody>
          <a:bodyPr wrap="square" anchor="ctr">
            <a:spAutoFit/>
          </a:bodyPr>
          <a:lstStyle/>
          <a:p>
            <a:r>
              <a:rPr lang="en-US" sz="1000" dirty="0">
                <a:solidFill>
                  <a:srgbClr val="002060"/>
                </a:solidFill>
                <a:latin typeface="Calibri" panose="020F0502020204030204" pitchFamily="34" charset="0"/>
                <a:cs typeface="Calibri" panose="020F0502020204030204" pitchFamily="34" charset="0"/>
              </a:rPr>
              <a:t>Firewall</a:t>
            </a:r>
          </a:p>
        </p:txBody>
      </p:sp>
      <p:sp>
        <p:nvSpPr>
          <p:cNvPr id="82" name="TextBox 12"/>
          <p:cNvSpPr txBox="1">
            <a:spLocks noChangeArrowheads="1"/>
          </p:cNvSpPr>
          <p:nvPr/>
        </p:nvSpPr>
        <p:spPr bwMode="auto">
          <a:xfrm rot="5400000">
            <a:off x="4342498" y="6066176"/>
            <a:ext cx="573751" cy="184666"/>
          </a:xfrm>
          <a:prstGeom prst="rect">
            <a:avLst/>
          </a:prstGeom>
          <a:noFill/>
          <a:ln w="9525">
            <a:noFill/>
            <a:miter lim="800000"/>
            <a:headEnd/>
            <a:tailEnd/>
          </a:ln>
        </p:spPr>
        <p:txBody>
          <a:bodyPr wrap="square" anchor="ctr">
            <a:spAutoFit/>
          </a:bodyPr>
          <a:lstStyle/>
          <a:p>
            <a:pPr algn="ctr"/>
            <a:r>
              <a:rPr lang="en-US" sz="600" dirty="0">
                <a:solidFill>
                  <a:srgbClr val="002060"/>
                </a:solidFill>
                <a:latin typeface="Trebuchet MS" pitchFamily="34" charset="0"/>
              </a:rPr>
              <a:t>PLC System</a:t>
            </a:r>
          </a:p>
        </p:txBody>
      </p:sp>
      <p:pic>
        <p:nvPicPr>
          <p:cNvPr id="83" name="Picture 82"/>
          <p:cNvPicPr>
            <a:picLocks noChangeAspect="1"/>
          </p:cNvPicPr>
          <p:nvPr/>
        </p:nvPicPr>
        <p:blipFill>
          <a:blip r:embed="rId4"/>
          <a:stretch>
            <a:fillRect/>
          </a:stretch>
        </p:blipFill>
        <p:spPr>
          <a:xfrm>
            <a:off x="4014938" y="5894402"/>
            <a:ext cx="503642" cy="452224"/>
          </a:xfrm>
          <a:prstGeom prst="rect">
            <a:avLst/>
          </a:prstGeom>
        </p:spPr>
      </p:pic>
      <p:sp>
        <p:nvSpPr>
          <p:cNvPr id="84" name="TextBox 12"/>
          <p:cNvSpPr txBox="1">
            <a:spLocks noChangeArrowheads="1"/>
          </p:cNvSpPr>
          <p:nvPr/>
        </p:nvSpPr>
        <p:spPr bwMode="auto">
          <a:xfrm rot="5400000">
            <a:off x="3185583" y="6057532"/>
            <a:ext cx="573751" cy="184666"/>
          </a:xfrm>
          <a:prstGeom prst="rect">
            <a:avLst/>
          </a:prstGeom>
          <a:noFill/>
          <a:ln w="9525">
            <a:noFill/>
            <a:miter lim="800000"/>
            <a:headEnd/>
            <a:tailEnd/>
          </a:ln>
        </p:spPr>
        <p:txBody>
          <a:bodyPr wrap="square" anchor="ctr">
            <a:spAutoFit/>
          </a:bodyPr>
          <a:lstStyle/>
          <a:p>
            <a:pPr algn="ctr"/>
            <a:r>
              <a:rPr lang="en-US" sz="600" dirty="0">
                <a:solidFill>
                  <a:srgbClr val="002060"/>
                </a:solidFill>
                <a:latin typeface="Trebuchet MS" pitchFamily="34" charset="0"/>
              </a:rPr>
              <a:t>PLC System</a:t>
            </a:r>
          </a:p>
        </p:txBody>
      </p:sp>
      <p:pic>
        <p:nvPicPr>
          <p:cNvPr id="85" name="Picture 84"/>
          <p:cNvPicPr>
            <a:picLocks noChangeAspect="1"/>
          </p:cNvPicPr>
          <p:nvPr/>
        </p:nvPicPr>
        <p:blipFill>
          <a:blip r:embed="rId4"/>
          <a:stretch>
            <a:fillRect/>
          </a:stretch>
        </p:blipFill>
        <p:spPr>
          <a:xfrm>
            <a:off x="2817410" y="5923753"/>
            <a:ext cx="503642" cy="452224"/>
          </a:xfrm>
          <a:prstGeom prst="rect">
            <a:avLst/>
          </a:prstGeom>
        </p:spPr>
      </p:pic>
      <p:sp>
        <p:nvSpPr>
          <p:cNvPr id="86" name="Rectangle 85"/>
          <p:cNvSpPr/>
          <p:nvPr/>
        </p:nvSpPr>
        <p:spPr>
          <a:xfrm>
            <a:off x="2489343" y="5576155"/>
            <a:ext cx="2314575" cy="948773"/>
          </a:xfrm>
          <a:prstGeom prst="rect">
            <a:avLst/>
          </a:prstGeom>
          <a:noFill/>
          <a:ln w="158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Connector 13"/>
          <p:cNvCxnSpPr/>
          <p:nvPr/>
        </p:nvCxnSpPr>
        <p:spPr>
          <a:xfrm>
            <a:off x="2904630" y="5732839"/>
            <a:ext cx="1613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677737" y="5299137"/>
            <a:ext cx="0" cy="225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394107" y="5711603"/>
            <a:ext cx="0" cy="225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3097963" y="5722901"/>
            <a:ext cx="0" cy="225963"/>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12"/>
          <p:cNvSpPr txBox="1">
            <a:spLocks noChangeArrowheads="1"/>
          </p:cNvSpPr>
          <p:nvPr/>
        </p:nvSpPr>
        <p:spPr bwMode="auto">
          <a:xfrm>
            <a:off x="3035199" y="5556310"/>
            <a:ext cx="1010430" cy="215444"/>
          </a:xfrm>
          <a:prstGeom prst="rect">
            <a:avLst/>
          </a:prstGeom>
          <a:noFill/>
          <a:ln w="9525">
            <a:noFill/>
            <a:miter lim="800000"/>
            <a:headEnd/>
            <a:tailEnd/>
          </a:ln>
        </p:spPr>
        <p:txBody>
          <a:bodyPr wrap="square" anchor="ctr">
            <a:spAutoFit/>
          </a:bodyPr>
          <a:lstStyle/>
          <a:p>
            <a:pPr algn="r"/>
            <a:r>
              <a:rPr lang="en-US" sz="800" dirty="0">
                <a:solidFill>
                  <a:srgbClr val="002060"/>
                </a:solidFill>
                <a:latin typeface="Trebuchet MS" pitchFamily="34" charset="0"/>
              </a:rPr>
              <a:t>Ring Network </a:t>
            </a:r>
          </a:p>
        </p:txBody>
      </p:sp>
      <p:sp>
        <p:nvSpPr>
          <p:cNvPr id="94" name="TextBox 12"/>
          <p:cNvSpPr txBox="1">
            <a:spLocks noChangeArrowheads="1"/>
          </p:cNvSpPr>
          <p:nvPr/>
        </p:nvSpPr>
        <p:spPr bwMode="auto">
          <a:xfrm rot="5400000">
            <a:off x="4532124" y="5948979"/>
            <a:ext cx="826635" cy="178683"/>
          </a:xfrm>
          <a:prstGeom prst="rect">
            <a:avLst/>
          </a:prstGeom>
          <a:noFill/>
          <a:ln w="9525">
            <a:noFill/>
            <a:miter lim="800000"/>
            <a:headEnd/>
            <a:tailEnd/>
          </a:ln>
        </p:spPr>
        <p:txBody>
          <a:bodyPr wrap="square" anchor="ctr">
            <a:spAutoFit/>
          </a:bodyPr>
          <a:lstStyle/>
          <a:p>
            <a:pPr algn="ctr"/>
            <a:r>
              <a:rPr lang="en-US" sz="1100" dirty="0">
                <a:solidFill>
                  <a:srgbClr val="002060"/>
                </a:solidFill>
                <a:latin typeface="Calibri" panose="020F0502020204030204" pitchFamily="34" charset="0"/>
                <a:cs typeface="Calibri" panose="020F0502020204030204" pitchFamily="34" charset="0"/>
              </a:rPr>
              <a:t>Plant PLCs</a:t>
            </a:r>
          </a:p>
        </p:txBody>
      </p:sp>
      <p:sp>
        <p:nvSpPr>
          <p:cNvPr id="110" name="TextBox 12"/>
          <p:cNvSpPr txBox="1">
            <a:spLocks noChangeArrowheads="1"/>
          </p:cNvSpPr>
          <p:nvPr/>
        </p:nvSpPr>
        <p:spPr bwMode="auto">
          <a:xfrm rot="5400000">
            <a:off x="7014328" y="6127286"/>
            <a:ext cx="694240" cy="208114"/>
          </a:xfrm>
          <a:prstGeom prst="rect">
            <a:avLst/>
          </a:prstGeom>
          <a:noFill/>
          <a:ln w="9525">
            <a:noFill/>
            <a:miter lim="800000"/>
            <a:headEnd/>
            <a:tailEnd/>
          </a:ln>
        </p:spPr>
        <p:txBody>
          <a:bodyPr wrap="square" anchor="ctr">
            <a:spAutoFit/>
          </a:bodyPr>
          <a:lstStyle/>
          <a:p>
            <a:pPr algn="ctr"/>
            <a:r>
              <a:rPr lang="en-US" sz="600" dirty="0">
                <a:solidFill>
                  <a:srgbClr val="002060"/>
                </a:solidFill>
                <a:latin typeface="Trebuchet MS" pitchFamily="34" charset="0"/>
              </a:rPr>
              <a:t>Energy Meter</a:t>
            </a:r>
          </a:p>
        </p:txBody>
      </p:sp>
      <p:sp>
        <p:nvSpPr>
          <p:cNvPr id="112" name="Rectangle 111"/>
          <p:cNvSpPr/>
          <p:nvPr/>
        </p:nvSpPr>
        <p:spPr>
          <a:xfrm>
            <a:off x="6312138" y="5648580"/>
            <a:ext cx="3080698" cy="948773"/>
          </a:xfrm>
          <a:prstGeom prst="rect">
            <a:avLst/>
          </a:prstGeom>
          <a:noFill/>
          <a:ln w="158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3" name="Straight Connector 112"/>
          <p:cNvCxnSpPr/>
          <p:nvPr/>
        </p:nvCxnSpPr>
        <p:spPr>
          <a:xfrm>
            <a:off x="6838885" y="5805264"/>
            <a:ext cx="1613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7584825" y="5311621"/>
            <a:ext cx="0" cy="273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328362" y="5784028"/>
            <a:ext cx="0" cy="225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7032218" y="5795326"/>
            <a:ext cx="0" cy="225963"/>
          </a:xfrm>
          <a:prstGeom prst="line">
            <a:avLst/>
          </a:prstGeom>
        </p:spPr>
        <p:style>
          <a:lnRef idx="1">
            <a:schemeClr val="accent1"/>
          </a:lnRef>
          <a:fillRef idx="0">
            <a:schemeClr val="accent1"/>
          </a:fillRef>
          <a:effectRef idx="0">
            <a:schemeClr val="accent1"/>
          </a:effectRef>
          <a:fontRef idx="minor">
            <a:schemeClr val="tx1"/>
          </a:fontRef>
        </p:style>
      </p:cxnSp>
      <p:sp>
        <p:nvSpPr>
          <p:cNvPr id="117" name="TextBox 12"/>
          <p:cNvSpPr txBox="1">
            <a:spLocks noChangeArrowheads="1"/>
          </p:cNvSpPr>
          <p:nvPr/>
        </p:nvSpPr>
        <p:spPr bwMode="auto">
          <a:xfrm>
            <a:off x="6969454" y="5628735"/>
            <a:ext cx="1010430" cy="215444"/>
          </a:xfrm>
          <a:prstGeom prst="rect">
            <a:avLst/>
          </a:prstGeom>
          <a:noFill/>
          <a:ln w="9525">
            <a:noFill/>
            <a:miter lim="800000"/>
            <a:headEnd/>
            <a:tailEnd/>
          </a:ln>
        </p:spPr>
        <p:txBody>
          <a:bodyPr wrap="square" anchor="ctr">
            <a:spAutoFit/>
          </a:bodyPr>
          <a:lstStyle/>
          <a:p>
            <a:pPr algn="r"/>
            <a:r>
              <a:rPr lang="en-US" sz="800" dirty="0">
                <a:solidFill>
                  <a:srgbClr val="002060"/>
                </a:solidFill>
                <a:latin typeface="Trebuchet MS" pitchFamily="34" charset="0"/>
              </a:rPr>
              <a:t>Ring Network </a:t>
            </a:r>
          </a:p>
        </p:txBody>
      </p:sp>
      <p:sp>
        <p:nvSpPr>
          <p:cNvPr id="118" name="TextBox 12"/>
          <p:cNvSpPr txBox="1">
            <a:spLocks noChangeArrowheads="1"/>
          </p:cNvSpPr>
          <p:nvPr/>
        </p:nvSpPr>
        <p:spPr bwMode="auto">
          <a:xfrm rot="5400000">
            <a:off x="9004266" y="5998045"/>
            <a:ext cx="1000228" cy="261610"/>
          </a:xfrm>
          <a:prstGeom prst="rect">
            <a:avLst/>
          </a:prstGeom>
          <a:noFill/>
          <a:ln w="9525">
            <a:noFill/>
            <a:miter lim="800000"/>
            <a:headEnd/>
            <a:tailEnd/>
          </a:ln>
        </p:spPr>
        <p:txBody>
          <a:bodyPr wrap="square" anchor="ctr">
            <a:spAutoFit/>
          </a:bodyPr>
          <a:lstStyle/>
          <a:p>
            <a:pPr algn="ctr"/>
            <a:r>
              <a:rPr lang="en-US" sz="1100" dirty="0">
                <a:solidFill>
                  <a:srgbClr val="002060"/>
                </a:solidFill>
                <a:latin typeface="Calibri" panose="020F0502020204030204" pitchFamily="34" charset="0"/>
                <a:cs typeface="Calibri" panose="020F0502020204030204" pitchFamily="34" charset="0"/>
              </a:rPr>
              <a:t>Plants EM</a:t>
            </a:r>
          </a:p>
        </p:txBody>
      </p:sp>
      <p:sp>
        <p:nvSpPr>
          <p:cNvPr id="120" name="Rectangle 119"/>
          <p:cNvSpPr/>
          <p:nvPr/>
        </p:nvSpPr>
        <p:spPr>
          <a:xfrm>
            <a:off x="2227754" y="4172854"/>
            <a:ext cx="7465196" cy="2571201"/>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Rectangle 120"/>
          <p:cNvSpPr/>
          <p:nvPr/>
        </p:nvSpPr>
        <p:spPr>
          <a:xfrm>
            <a:off x="3047961" y="2360030"/>
            <a:ext cx="5147476" cy="1240267"/>
          </a:xfrm>
          <a:prstGeom prst="rect">
            <a:avLst/>
          </a:prstGeom>
          <a:noFill/>
          <a:ln w="158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3" name="Straight Connector 32"/>
          <p:cNvCxnSpPr/>
          <p:nvPr/>
        </p:nvCxnSpPr>
        <p:spPr>
          <a:xfrm flipH="1">
            <a:off x="3459151" y="3610235"/>
            <a:ext cx="23" cy="647836"/>
          </a:xfrm>
          <a:prstGeom prst="line">
            <a:avLst/>
          </a:prstGeom>
        </p:spPr>
        <p:style>
          <a:lnRef idx="1">
            <a:schemeClr val="accent1"/>
          </a:lnRef>
          <a:fillRef idx="0">
            <a:schemeClr val="accent1"/>
          </a:fillRef>
          <a:effectRef idx="0">
            <a:schemeClr val="accent1"/>
          </a:effectRef>
          <a:fontRef idx="minor">
            <a:schemeClr val="tx1"/>
          </a:fontRef>
        </p:style>
      </p:cxnSp>
      <p:sp>
        <p:nvSpPr>
          <p:cNvPr id="135" name="TextBox 12"/>
          <p:cNvSpPr txBox="1">
            <a:spLocks noChangeArrowheads="1"/>
          </p:cNvSpPr>
          <p:nvPr/>
        </p:nvSpPr>
        <p:spPr bwMode="auto">
          <a:xfrm>
            <a:off x="6452598" y="3728182"/>
            <a:ext cx="745328" cy="246221"/>
          </a:xfrm>
          <a:prstGeom prst="rect">
            <a:avLst/>
          </a:prstGeom>
          <a:noFill/>
          <a:ln w="9525">
            <a:noFill/>
            <a:miter lim="800000"/>
            <a:headEnd/>
            <a:tailEnd/>
          </a:ln>
        </p:spPr>
        <p:txBody>
          <a:bodyPr wrap="square" anchor="ctr">
            <a:spAutoFit/>
          </a:bodyPr>
          <a:lstStyle/>
          <a:p>
            <a:r>
              <a:rPr lang="en-US" sz="1000" dirty="0">
                <a:solidFill>
                  <a:srgbClr val="002060"/>
                </a:solidFill>
                <a:latin typeface="Calibri" panose="020F0502020204030204" pitchFamily="34" charset="0"/>
                <a:cs typeface="Calibri" panose="020F0502020204030204" pitchFamily="34" charset="0"/>
              </a:rPr>
              <a:t>IT LAN</a:t>
            </a:r>
          </a:p>
        </p:txBody>
      </p:sp>
      <p:cxnSp>
        <p:nvCxnSpPr>
          <p:cNvPr id="138" name="Straight Connector 137"/>
          <p:cNvCxnSpPr/>
          <p:nvPr/>
        </p:nvCxnSpPr>
        <p:spPr>
          <a:xfrm flipH="1">
            <a:off x="7446665" y="3648059"/>
            <a:ext cx="10" cy="588942"/>
          </a:xfrm>
          <a:prstGeom prst="line">
            <a:avLst/>
          </a:prstGeom>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5"/>
          <a:stretch>
            <a:fillRect/>
          </a:stretch>
        </p:blipFill>
        <p:spPr>
          <a:xfrm>
            <a:off x="3493590" y="1271506"/>
            <a:ext cx="536761" cy="589434"/>
          </a:xfrm>
          <a:prstGeom prst="rect">
            <a:avLst/>
          </a:prstGeom>
        </p:spPr>
      </p:pic>
      <p:sp>
        <p:nvSpPr>
          <p:cNvPr id="143" name="Rectangle 142"/>
          <p:cNvSpPr/>
          <p:nvPr/>
        </p:nvSpPr>
        <p:spPr>
          <a:xfrm>
            <a:off x="3022450" y="988562"/>
            <a:ext cx="4999321" cy="1025014"/>
          </a:xfrm>
          <a:prstGeom prst="rect">
            <a:avLst/>
          </a:prstGeom>
          <a:noFill/>
          <a:ln w="158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8" name="Straight Connector 147"/>
          <p:cNvCxnSpPr/>
          <p:nvPr/>
        </p:nvCxnSpPr>
        <p:spPr>
          <a:xfrm>
            <a:off x="5156660" y="1540143"/>
            <a:ext cx="0" cy="305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3958553" y="1607619"/>
            <a:ext cx="0" cy="252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747350" y="2031985"/>
            <a:ext cx="14" cy="315873"/>
          </a:xfrm>
          <a:prstGeom prst="line">
            <a:avLst/>
          </a:prstGeom>
        </p:spPr>
        <p:style>
          <a:lnRef idx="1">
            <a:schemeClr val="accent1"/>
          </a:lnRef>
          <a:fillRef idx="0">
            <a:schemeClr val="accent1"/>
          </a:fillRef>
          <a:effectRef idx="0">
            <a:schemeClr val="accent1"/>
          </a:effectRef>
          <a:fontRef idx="minor">
            <a:schemeClr val="tx1"/>
          </a:fontRef>
        </p:style>
      </p:cxnSp>
      <p:sp>
        <p:nvSpPr>
          <p:cNvPr id="152" name="TextBox 12"/>
          <p:cNvSpPr txBox="1">
            <a:spLocks noChangeArrowheads="1"/>
          </p:cNvSpPr>
          <p:nvPr/>
        </p:nvSpPr>
        <p:spPr bwMode="auto">
          <a:xfrm>
            <a:off x="3382490" y="1061596"/>
            <a:ext cx="836497" cy="246221"/>
          </a:xfrm>
          <a:prstGeom prst="rect">
            <a:avLst/>
          </a:prstGeom>
          <a:noFill/>
          <a:ln w="9525">
            <a:noFill/>
            <a:miter lim="800000"/>
            <a:headEnd/>
            <a:tailEnd/>
          </a:ln>
        </p:spPr>
        <p:txBody>
          <a:bodyPr wrap="square" anchor="ctr">
            <a:spAutoFit/>
          </a:bodyPr>
          <a:lstStyle/>
          <a:p>
            <a:r>
              <a:rPr lang="en-US" sz="1000" dirty="0">
                <a:solidFill>
                  <a:srgbClr val="002060"/>
                </a:solidFill>
                <a:latin typeface="Calibri" panose="020F0502020204030204" pitchFamily="34" charset="0"/>
                <a:cs typeface="Calibri" panose="020F0502020204030204" pitchFamily="34" charset="0"/>
              </a:rPr>
              <a:t>LAN Users</a:t>
            </a:r>
          </a:p>
        </p:txBody>
      </p:sp>
      <p:sp>
        <p:nvSpPr>
          <p:cNvPr id="155" name="TextBox 12"/>
          <p:cNvSpPr txBox="1">
            <a:spLocks noChangeArrowheads="1"/>
          </p:cNvSpPr>
          <p:nvPr/>
        </p:nvSpPr>
        <p:spPr bwMode="auto">
          <a:xfrm rot="5400000">
            <a:off x="7695102" y="2743983"/>
            <a:ext cx="1243792" cy="261610"/>
          </a:xfrm>
          <a:prstGeom prst="rect">
            <a:avLst/>
          </a:prstGeom>
          <a:noFill/>
          <a:ln w="9525">
            <a:noFill/>
            <a:miter lim="800000"/>
            <a:headEnd/>
            <a:tailEnd/>
          </a:ln>
        </p:spPr>
        <p:txBody>
          <a:bodyPr wrap="square" anchor="ctr">
            <a:spAutoFit/>
          </a:bodyPr>
          <a:lstStyle/>
          <a:p>
            <a:pPr algn="r"/>
            <a:r>
              <a:rPr lang="en-US" sz="1100" dirty="0">
                <a:solidFill>
                  <a:srgbClr val="002060"/>
                </a:solidFill>
                <a:latin typeface="Calibri" panose="020F0502020204030204" pitchFamily="34" charset="0"/>
                <a:cs typeface="Calibri" panose="020F0502020204030204" pitchFamily="34" charset="0"/>
              </a:rPr>
              <a:t>Central IT Server</a:t>
            </a:r>
          </a:p>
        </p:txBody>
      </p:sp>
      <p:pic>
        <p:nvPicPr>
          <p:cNvPr id="42" name="Picture 41"/>
          <p:cNvPicPr>
            <a:picLocks noChangeAspect="1"/>
          </p:cNvPicPr>
          <p:nvPr/>
        </p:nvPicPr>
        <p:blipFill>
          <a:blip r:embed="rId6"/>
          <a:stretch>
            <a:fillRect/>
          </a:stretch>
        </p:blipFill>
        <p:spPr>
          <a:xfrm>
            <a:off x="6560085" y="1068485"/>
            <a:ext cx="728070" cy="590608"/>
          </a:xfrm>
          <a:prstGeom prst="rect">
            <a:avLst/>
          </a:prstGeom>
        </p:spPr>
      </p:pic>
      <p:pic>
        <p:nvPicPr>
          <p:cNvPr id="2058" name="Picture 10" descr="Image result for wifi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9477" y="1628336"/>
            <a:ext cx="260922" cy="260922"/>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12"/>
          <p:cNvSpPr txBox="1">
            <a:spLocks noChangeArrowheads="1"/>
          </p:cNvSpPr>
          <p:nvPr/>
        </p:nvSpPr>
        <p:spPr bwMode="auto">
          <a:xfrm>
            <a:off x="6291533" y="938764"/>
            <a:ext cx="836497" cy="246221"/>
          </a:xfrm>
          <a:prstGeom prst="rect">
            <a:avLst/>
          </a:prstGeom>
          <a:noFill/>
          <a:ln w="9525">
            <a:noFill/>
            <a:miter lim="800000"/>
            <a:headEnd/>
            <a:tailEnd/>
          </a:ln>
        </p:spPr>
        <p:txBody>
          <a:bodyPr wrap="square" anchor="ctr">
            <a:spAutoFit/>
          </a:bodyPr>
          <a:lstStyle/>
          <a:p>
            <a:r>
              <a:rPr lang="en-US" sz="1000" dirty="0">
                <a:solidFill>
                  <a:srgbClr val="002060"/>
                </a:solidFill>
                <a:latin typeface="Calibri" panose="020F0502020204030204" pitchFamily="34" charset="0"/>
                <a:cs typeface="Calibri" panose="020F0502020204030204" pitchFamily="34" charset="0"/>
              </a:rPr>
              <a:t>Mobile User </a:t>
            </a:r>
          </a:p>
        </p:txBody>
      </p:sp>
      <p:sp>
        <p:nvSpPr>
          <p:cNvPr id="161" name="TextBox 12"/>
          <p:cNvSpPr txBox="1">
            <a:spLocks noChangeArrowheads="1"/>
          </p:cNvSpPr>
          <p:nvPr/>
        </p:nvSpPr>
        <p:spPr bwMode="auto">
          <a:xfrm>
            <a:off x="5433431" y="3229816"/>
            <a:ext cx="836497" cy="246221"/>
          </a:xfrm>
          <a:prstGeom prst="rect">
            <a:avLst/>
          </a:prstGeom>
          <a:noFill/>
          <a:ln w="9525">
            <a:noFill/>
            <a:miter lim="800000"/>
            <a:headEnd/>
            <a:tailEnd/>
          </a:ln>
        </p:spPr>
        <p:txBody>
          <a:bodyPr wrap="square" anchor="ctr">
            <a:spAutoFit/>
          </a:bodyPr>
          <a:lstStyle/>
          <a:p>
            <a:r>
              <a:rPr lang="en-US" sz="1000" dirty="0">
                <a:solidFill>
                  <a:srgbClr val="002060"/>
                </a:solidFill>
                <a:latin typeface="Calibri" panose="020F0502020204030204" pitchFamily="34" charset="0"/>
                <a:cs typeface="Calibri" panose="020F0502020204030204" pitchFamily="34" charset="0"/>
              </a:rPr>
              <a:t>OSIPI Server</a:t>
            </a:r>
          </a:p>
        </p:txBody>
      </p:sp>
      <p:pic>
        <p:nvPicPr>
          <p:cNvPr id="87" name="Picture 86"/>
          <p:cNvPicPr>
            <a:picLocks noChangeAspect="1"/>
          </p:cNvPicPr>
          <p:nvPr/>
        </p:nvPicPr>
        <p:blipFill>
          <a:blip r:embed="rId8"/>
          <a:stretch>
            <a:fillRect/>
          </a:stretch>
        </p:blipFill>
        <p:spPr>
          <a:xfrm>
            <a:off x="3332440" y="4221697"/>
            <a:ext cx="356541" cy="238385"/>
          </a:xfrm>
          <a:prstGeom prst="rect">
            <a:avLst/>
          </a:prstGeom>
        </p:spPr>
      </p:pic>
      <p:pic>
        <p:nvPicPr>
          <p:cNvPr id="95" name="Picture 2" descr="Image result for analytics report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93741" y="1289110"/>
            <a:ext cx="513493" cy="476747"/>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12"/>
          <p:cNvSpPr txBox="1">
            <a:spLocks noChangeArrowheads="1"/>
          </p:cNvSpPr>
          <p:nvPr/>
        </p:nvSpPr>
        <p:spPr bwMode="auto">
          <a:xfrm>
            <a:off x="4547265" y="1083781"/>
            <a:ext cx="1452189" cy="246221"/>
          </a:xfrm>
          <a:prstGeom prst="rect">
            <a:avLst/>
          </a:prstGeom>
          <a:noFill/>
          <a:ln w="9525">
            <a:noFill/>
            <a:miter lim="800000"/>
            <a:headEnd/>
            <a:tailEnd/>
          </a:ln>
        </p:spPr>
        <p:txBody>
          <a:bodyPr wrap="square" anchor="ctr">
            <a:spAutoFit/>
          </a:bodyPr>
          <a:lstStyle/>
          <a:p>
            <a:r>
              <a:rPr lang="en-US" sz="1000" dirty="0">
                <a:solidFill>
                  <a:srgbClr val="002060"/>
                </a:solidFill>
                <a:latin typeface="Calibri" panose="020F0502020204030204" pitchFamily="34" charset="0"/>
                <a:cs typeface="Calibri" panose="020F0502020204030204" pitchFamily="34" charset="0"/>
              </a:rPr>
              <a:t>Report &amp; Dashboard</a:t>
            </a:r>
          </a:p>
        </p:txBody>
      </p:sp>
      <p:pic>
        <p:nvPicPr>
          <p:cNvPr id="122" name="Picture 121"/>
          <p:cNvPicPr>
            <a:picLocks noChangeAspect="1"/>
          </p:cNvPicPr>
          <p:nvPr/>
        </p:nvPicPr>
        <p:blipFill>
          <a:blip r:embed="rId10"/>
          <a:stretch>
            <a:fillRect/>
          </a:stretch>
        </p:blipFill>
        <p:spPr>
          <a:xfrm>
            <a:off x="5442275" y="2443259"/>
            <a:ext cx="717526" cy="732086"/>
          </a:xfrm>
          <a:prstGeom prst="rect">
            <a:avLst/>
          </a:prstGeom>
        </p:spPr>
      </p:pic>
      <p:pic>
        <p:nvPicPr>
          <p:cNvPr id="2" name="Picture 1"/>
          <p:cNvPicPr>
            <a:picLocks noChangeAspect="1"/>
          </p:cNvPicPr>
          <p:nvPr/>
        </p:nvPicPr>
        <p:blipFill>
          <a:blip r:embed="rId11"/>
          <a:stretch>
            <a:fillRect/>
          </a:stretch>
        </p:blipFill>
        <p:spPr>
          <a:xfrm>
            <a:off x="6766219" y="5818445"/>
            <a:ext cx="488351" cy="725632"/>
          </a:xfrm>
          <a:prstGeom prst="rect">
            <a:avLst/>
          </a:prstGeom>
        </p:spPr>
      </p:pic>
      <p:pic>
        <p:nvPicPr>
          <p:cNvPr id="123" name="Picture 122"/>
          <p:cNvPicPr>
            <a:picLocks noChangeAspect="1"/>
          </p:cNvPicPr>
          <p:nvPr/>
        </p:nvPicPr>
        <p:blipFill>
          <a:blip r:embed="rId11"/>
          <a:stretch>
            <a:fillRect/>
          </a:stretch>
        </p:blipFill>
        <p:spPr>
          <a:xfrm>
            <a:off x="7977876" y="5825997"/>
            <a:ext cx="488351" cy="725632"/>
          </a:xfrm>
          <a:prstGeom prst="rect">
            <a:avLst/>
          </a:prstGeom>
        </p:spPr>
      </p:pic>
      <p:sp>
        <p:nvSpPr>
          <p:cNvPr id="124" name="TextBox 12"/>
          <p:cNvSpPr txBox="1">
            <a:spLocks noChangeArrowheads="1"/>
          </p:cNvSpPr>
          <p:nvPr/>
        </p:nvSpPr>
        <p:spPr bwMode="auto">
          <a:xfrm rot="5400000">
            <a:off x="8334625" y="6098623"/>
            <a:ext cx="694240" cy="208114"/>
          </a:xfrm>
          <a:prstGeom prst="rect">
            <a:avLst/>
          </a:prstGeom>
          <a:noFill/>
          <a:ln w="9525">
            <a:noFill/>
            <a:miter lim="800000"/>
            <a:headEnd/>
            <a:tailEnd/>
          </a:ln>
        </p:spPr>
        <p:txBody>
          <a:bodyPr wrap="square" anchor="ctr">
            <a:spAutoFit/>
          </a:bodyPr>
          <a:lstStyle/>
          <a:p>
            <a:pPr algn="ctr"/>
            <a:r>
              <a:rPr lang="en-US" sz="600" dirty="0">
                <a:solidFill>
                  <a:srgbClr val="002060"/>
                </a:solidFill>
                <a:latin typeface="Trebuchet MS" pitchFamily="34" charset="0"/>
              </a:rPr>
              <a:t>Energy Meter</a:t>
            </a:r>
          </a:p>
        </p:txBody>
      </p:sp>
      <p:sp>
        <p:nvSpPr>
          <p:cNvPr id="75" name="TextBox 12"/>
          <p:cNvSpPr txBox="1">
            <a:spLocks noChangeArrowheads="1"/>
          </p:cNvSpPr>
          <p:nvPr/>
        </p:nvSpPr>
        <p:spPr bwMode="auto">
          <a:xfrm>
            <a:off x="6737471" y="3158663"/>
            <a:ext cx="1284300" cy="203488"/>
          </a:xfrm>
          <a:prstGeom prst="rect">
            <a:avLst/>
          </a:prstGeom>
          <a:noFill/>
          <a:ln w="9525">
            <a:noFill/>
            <a:miter lim="800000"/>
            <a:headEnd/>
            <a:tailEnd/>
          </a:ln>
        </p:spPr>
        <p:txBody>
          <a:bodyPr wrap="square" anchor="ctr">
            <a:spAutoFit/>
          </a:bodyPr>
          <a:lstStyle/>
          <a:p>
            <a:r>
              <a:rPr lang="en-US" sz="1000" dirty="0" err="1">
                <a:solidFill>
                  <a:srgbClr val="002060"/>
                </a:solidFill>
                <a:latin typeface="Calibri" panose="020F0502020204030204" pitchFamily="34" charset="0"/>
                <a:cs typeface="Calibri" panose="020F0502020204030204" pitchFamily="34" charset="0"/>
              </a:rPr>
              <a:t>OSISoft</a:t>
            </a:r>
            <a:r>
              <a:rPr lang="en-US" sz="1000" dirty="0">
                <a:solidFill>
                  <a:srgbClr val="002060"/>
                </a:solidFill>
                <a:latin typeface="Calibri" panose="020F0502020204030204" pitchFamily="34" charset="0"/>
                <a:cs typeface="Calibri" panose="020F0502020204030204" pitchFamily="34" charset="0"/>
              </a:rPr>
              <a:t> PI Interface</a:t>
            </a:r>
          </a:p>
        </p:txBody>
      </p:sp>
      <p:pic>
        <p:nvPicPr>
          <p:cNvPr id="76" name="Picture 75"/>
          <p:cNvPicPr>
            <a:picLocks noChangeAspect="1"/>
          </p:cNvPicPr>
          <p:nvPr/>
        </p:nvPicPr>
        <p:blipFill>
          <a:blip r:embed="rId10"/>
          <a:stretch>
            <a:fillRect/>
          </a:stretch>
        </p:blipFill>
        <p:spPr>
          <a:xfrm>
            <a:off x="7015563" y="2443300"/>
            <a:ext cx="717526" cy="732086"/>
          </a:xfrm>
          <a:prstGeom prst="rect">
            <a:avLst/>
          </a:prstGeom>
        </p:spPr>
      </p:pic>
      <p:sp>
        <p:nvSpPr>
          <p:cNvPr id="90" name="Rectangle 89"/>
          <p:cNvSpPr/>
          <p:nvPr/>
        </p:nvSpPr>
        <p:spPr>
          <a:xfrm>
            <a:off x="6452598" y="4458927"/>
            <a:ext cx="2314575" cy="842899"/>
          </a:xfrm>
          <a:prstGeom prst="rect">
            <a:avLst/>
          </a:prstGeom>
          <a:noFill/>
          <a:ln w="158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8" name="Picture 5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61924" y="4594327"/>
            <a:ext cx="481503" cy="522068"/>
          </a:xfrm>
          <a:prstGeom prst="rect">
            <a:avLst/>
          </a:prstGeom>
          <a:noFill/>
          <a:ln w="9525" algn="ctr">
            <a:noFill/>
            <a:miter lim="800000"/>
            <a:headEnd/>
            <a:tailEnd/>
          </a:ln>
        </p:spPr>
      </p:pic>
      <p:sp>
        <p:nvSpPr>
          <p:cNvPr id="109" name="TextBox 12"/>
          <p:cNvSpPr txBox="1">
            <a:spLocks noChangeArrowheads="1"/>
          </p:cNvSpPr>
          <p:nvPr/>
        </p:nvSpPr>
        <p:spPr bwMode="auto">
          <a:xfrm>
            <a:off x="7542369" y="4787525"/>
            <a:ext cx="610578" cy="215444"/>
          </a:xfrm>
          <a:prstGeom prst="rect">
            <a:avLst/>
          </a:prstGeom>
          <a:noFill/>
          <a:ln w="9525">
            <a:noFill/>
            <a:miter lim="800000"/>
            <a:headEnd/>
            <a:tailEnd/>
          </a:ln>
        </p:spPr>
        <p:txBody>
          <a:bodyPr wrap="square" anchor="ctr">
            <a:spAutoFit/>
          </a:bodyPr>
          <a:lstStyle/>
          <a:p>
            <a:pPr algn="ctr"/>
            <a:r>
              <a:rPr lang="en-US" sz="800" dirty="0" err="1">
                <a:solidFill>
                  <a:srgbClr val="002060"/>
                </a:solidFill>
                <a:latin typeface="Trebuchet MS" pitchFamily="34" charset="0"/>
              </a:rPr>
              <a:t>Scada</a:t>
            </a:r>
            <a:endParaRPr lang="en-US" sz="800" dirty="0">
              <a:solidFill>
                <a:srgbClr val="002060"/>
              </a:solidFill>
              <a:latin typeface="Trebuchet MS" pitchFamily="34" charset="0"/>
            </a:endParaRPr>
          </a:p>
        </p:txBody>
      </p:sp>
      <p:pic>
        <p:nvPicPr>
          <p:cNvPr id="126" name="Picture 125"/>
          <p:cNvPicPr>
            <a:picLocks noChangeAspect="1"/>
          </p:cNvPicPr>
          <p:nvPr/>
        </p:nvPicPr>
        <p:blipFill>
          <a:blip r:embed="rId8"/>
          <a:stretch>
            <a:fillRect/>
          </a:stretch>
        </p:blipFill>
        <p:spPr>
          <a:xfrm>
            <a:off x="7330685" y="4280369"/>
            <a:ext cx="356541" cy="238385"/>
          </a:xfrm>
          <a:prstGeom prst="rect">
            <a:avLst/>
          </a:prstGeom>
        </p:spPr>
      </p:pic>
      <p:pic>
        <p:nvPicPr>
          <p:cNvPr id="150" name="Picture 5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86318" y="2492508"/>
            <a:ext cx="582618" cy="631703"/>
          </a:xfrm>
          <a:prstGeom prst="rect">
            <a:avLst/>
          </a:prstGeom>
          <a:noFill/>
          <a:ln w="9525" algn="ctr">
            <a:noFill/>
            <a:miter lim="800000"/>
            <a:headEnd/>
            <a:tailEnd/>
          </a:ln>
        </p:spPr>
      </p:pic>
      <p:sp>
        <p:nvSpPr>
          <p:cNvPr id="151" name="TextBox 12"/>
          <p:cNvSpPr txBox="1">
            <a:spLocks noChangeArrowheads="1"/>
          </p:cNvSpPr>
          <p:nvPr/>
        </p:nvSpPr>
        <p:spPr bwMode="auto">
          <a:xfrm>
            <a:off x="4030036" y="3124211"/>
            <a:ext cx="875542" cy="400110"/>
          </a:xfrm>
          <a:prstGeom prst="rect">
            <a:avLst/>
          </a:prstGeom>
          <a:noFill/>
          <a:ln w="9525">
            <a:noFill/>
            <a:miter lim="800000"/>
            <a:headEnd/>
            <a:tailEnd/>
          </a:ln>
        </p:spPr>
        <p:txBody>
          <a:bodyPr wrap="square" anchor="ctr">
            <a:spAutoFit/>
          </a:bodyPr>
          <a:lstStyle/>
          <a:p>
            <a:pPr algn="ctr"/>
            <a:r>
              <a:rPr lang="en-US" sz="1000" dirty="0" err="1">
                <a:solidFill>
                  <a:srgbClr val="002060"/>
                </a:solidFill>
                <a:latin typeface="Calibri" panose="020F0502020204030204" pitchFamily="34" charset="0"/>
                <a:cs typeface="Calibri" panose="020F0502020204030204" pitchFamily="34" charset="0"/>
              </a:rPr>
              <a:t>eCubix</a:t>
            </a:r>
            <a:endParaRPr lang="en-US" sz="1000" dirty="0">
              <a:solidFill>
                <a:srgbClr val="002060"/>
              </a:solidFill>
              <a:latin typeface="Calibri" panose="020F0502020204030204" pitchFamily="34" charset="0"/>
              <a:cs typeface="Calibri" panose="020F0502020204030204" pitchFamily="34" charset="0"/>
            </a:endParaRPr>
          </a:p>
          <a:p>
            <a:pPr algn="ctr"/>
            <a:r>
              <a:rPr lang="en-US" sz="1000" dirty="0">
                <a:solidFill>
                  <a:srgbClr val="002060"/>
                </a:solidFill>
                <a:latin typeface="Calibri" panose="020F0502020204030204" pitchFamily="34" charset="0"/>
                <a:cs typeface="Calibri" panose="020F0502020204030204" pitchFamily="34" charset="0"/>
              </a:rPr>
              <a:t> Web Server</a:t>
            </a:r>
          </a:p>
        </p:txBody>
      </p:sp>
      <p:sp>
        <p:nvSpPr>
          <p:cNvPr id="153" name="TextBox 12"/>
          <p:cNvSpPr txBox="1">
            <a:spLocks noChangeArrowheads="1"/>
          </p:cNvSpPr>
          <p:nvPr/>
        </p:nvSpPr>
        <p:spPr bwMode="auto">
          <a:xfrm>
            <a:off x="7671100" y="4217778"/>
            <a:ext cx="745328" cy="246221"/>
          </a:xfrm>
          <a:prstGeom prst="rect">
            <a:avLst/>
          </a:prstGeom>
          <a:noFill/>
          <a:ln w="9525">
            <a:noFill/>
            <a:miter lim="800000"/>
            <a:headEnd/>
            <a:tailEnd/>
          </a:ln>
        </p:spPr>
        <p:txBody>
          <a:bodyPr wrap="square" anchor="ctr">
            <a:spAutoFit/>
          </a:bodyPr>
          <a:lstStyle/>
          <a:p>
            <a:r>
              <a:rPr lang="en-US" sz="1000" dirty="0">
                <a:solidFill>
                  <a:srgbClr val="002060"/>
                </a:solidFill>
                <a:latin typeface="Calibri" panose="020F0502020204030204" pitchFamily="34" charset="0"/>
                <a:cs typeface="Calibri" panose="020F0502020204030204" pitchFamily="34" charset="0"/>
              </a:rPr>
              <a:t>Firewall</a:t>
            </a:r>
          </a:p>
        </p:txBody>
      </p:sp>
    </p:spTree>
    <p:extLst>
      <p:ext uri="{BB962C8B-B14F-4D97-AF65-F5344CB8AC3E}">
        <p14:creationId xmlns:p14="http://schemas.microsoft.com/office/powerpoint/2010/main" val="40054906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6591"/>
            <a:ext cx="7328993" cy="861774"/>
          </a:xfrm>
          <a:prstGeom prst="rect">
            <a:avLst/>
          </a:prstGeom>
        </p:spPr>
        <p:txBody>
          <a:bodyPr>
            <a:normAutofit/>
          </a:bodyPr>
          <a:lstStyle/>
          <a:p>
            <a:r>
              <a:rPr lang="en-IN" dirty="0">
                <a:solidFill>
                  <a:schemeClr val="bg1"/>
                </a:solidFill>
                <a:latin typeface="Calibri" panose="020F0502020204030204" pitchFamily="34" charset="0"/>
                <a:cs typeface="Calibri" panose="020F0502020204030204" pitchFamily="34" charset="0"/>
              </a:rPr>
              <a:t>Reports</a:t>
            </a:r>
          </a:p>
        </p:txBody>
      </p:sp>
      <p:grpSp>
        <p:nvGrpSpPr>
          <p:cNvPr id="5" name="Group 12"/>
          <p:cNvGrpSpPr>
            <a:grpSpLocks/>
          </p:cNvGrpSpPr>
          <p:nvPr/>
        </p:nvGrpSpPr>
        <p:grpSpPr bwMode="auto">
          <a:xfrm>
            <a:off x="245063" y="980729"/>
            <a:ext cx="8350250" cy="1427479"/>
            <a:chOff x="300" y="872"/>
            <a:chExt cx="1847" cy="1126"/>
          </a:xfrm>
        </p:grpSpPr>
        <p:sp>
          <p:nvSpPr>
            <p:cNvPr id="6" name="Text Box 10"/>
            <p:cNvSpPr txBox="1">
              <a:spLocks noChangeArrowheads="1"/>
            </p:cNvSpPr>
            <p:nvPr/>
          </p:nvSpPr>
          <p:spPr bwMode="auto">
            <a:xfrm>
              <a:off x="300" y="872"/>
              <a:ext cx="1847" cy="199"/>
            </a:xfrm>
            <a:prstGeom prst="rect">
              <a:avLst/>
            </a:prstGeom>
            <a:solidFill>
              <a:srgbClr val="0070C0"/>
            </a:solidFill>
            <a:ln w="12700" algn="ctr">
              <a:solidFill>
                <a:schemeClr val="accent4"/>
              </a:solidFill>
              <a:miter lim="800000"/>
              <a:headEnd/>
              <a:tailEnd type="none" w="sm" len="med"/>
            </a:ln>
          </p:spPr>
          <p:txBody>
            <a:bodyPr lIns="40118" tIns="40118" rIns="40118" bIns="40118" anchor="ctr" anchorCtr="1"/>
            <a:lstStyle/>
            <a:p>
              <a:pPr defTabSz="957263"/>
              <a:r>
                <a:rPr lang="en-US" sz="1400" b="1" dirty="0">
                  <a:solidFill>
                    <a:srgbClr val="FFFFFF"/>
                  </a:solidFill>
                </a:rPr>
                <a:t>What is it / capabilities</a:t>
              </a:r>
              <a:endParaRPr lang="en-US" sz="1200" b="1" dirty="0">
                <a:solidFill>
                  <a:srgbClr val="FFFFFF"/>
                </a:solidFill>
              </a:endParaRPr>
            </a:p>
          </p:txBody>
        </p:sp>
        <p:sp>
          <p:nvSpPr>
            <p:cNvPr id="7" name="Rectangle 6"/>
            <p:cNvSpPr>
              <a:spLocks noChangeArrowheads="1"/>
            </p:cNvSpPr>
            <p:nvPr/>
          </p:nvSpPr>
          <p:spPr bwMode="auto">
            <a:xfrm>
              <a:off x="300" y="1111"/>
              <a:ext cx="1847" cy="887"/>
            </a:xfrm>
            <a:prstGeom prst="rect">
              <a:avLst/>
            </a:prstGeom>
            <a:noFill/>
            <a:ln w="12700" algn="ctr">
              <a:solidFill>
                <a:schemeClr val="accent4"/>
              </a:solidFill>
              <a:miter lim="800000"/>
              <a:headEnd/>
              <a:tailEnd/>
            </a:ln>
          </p:spPr>
          <p:txBody>
            <a:bodyPr lIns="40118" tIns="40118" rIns="40118" bIns="40118"/>
            <a:lstStyle/>
            <a:p>
              <a:pPr marL="191002" lvl="1" indent="-191002" defTabSz="957998">
                <a:lnSpc>
                  <a:spcPct val="106000"/>
                </a:lnSpc>
                <a:spcBef>
                  <a:spcPts val="1344"/>
                </a:spcBef>
                <a:buFont typeface="Arial" charset="0"/>
                <a:buChar char="•"/>
                <a:defRPr/>
              </a:pPr>
              <a:r>
                <a:rPr lang="en-IN" sz="1400" dirty="0">
                  <a:solidFill>
                    <a:srgbClr val="002776"/>
                  </a:solidFill>
                  <a:latin typeface="Arial"/>
                  <a:ea typeface="+mj-ea"/>
                  <a:cs typeface="+mj-cs"/>
                </a:rPr>
                <a:t>Regular reports on operations, Heat and Energy data</a:t>
              </a:r>
            </a:p>
            <a:p>
              <a:pPr marL="191002" lvl="1" indent="-191002" defTabSz="957998">
                <a:lnSpc>
                  <a:spcPct val="106000"/>
                </a:lnSpc>
                <a:spcBef>
                  <a:spcPts val="1344"/>
                </a:spcBef>
                <a:buFont typeface="Arial" charset="0"/>
                <a:buChar char="•"/>
                <a:defRPr/>
              </a:pPr>
              <a:r>
                <a:rPr lang="en-IN" sz="1400" dirty="0">
                  <a:solidFill>
                    <a:srgbClr val="002776"/>
                  </a:solidFill>
                  <a:latin typeface="Arial"/>
                  <a:ea typeface="+mj-ea"/>
                  <a:cs typeface="+mj-cs"/>
                </a:rPr>
                <a:t>Choose from pre-defined parameters to generate reports</a:t>
              </a:r>
            </a:p>
            <a:p>
              <a:pPr marL="191002" lvl="1" indent="-191002" defTabSz="957998">
                <a:lnSpc>
                  <a:spcPct val="106000"/>
                </a:lnSpc>
                <a:spcBef>
                  <a:spcPts val="1344"/>
                </a:spcBef>
                <a:buFont typeface="Arial" charset="0"/>
                <a:buChar char="•"/>
                <a:defRPr/>
              </a:pPr>
              <a:r>
                <a:rPr lang="en-IN" sz="1400" dirty="0">
                  <a:solidFill>
                    <a:srgbClr val="002776"/>
                  </a:solidFill>
                  <a:latin typeface="Arial"/>
                  <a:ea typeface="+mj-ea"/>
                  <a:cs typeface="+mj-cs"/>
                </a:rPr>
                <a:t>Access from anywhere on </a:t>
              </a:r>
              <a:r>
                <a:rPr lang="en-IN" sz="1400" dirty="0" err="1">
                  <a:solidFill>
                    <a:srgbClr val="002776"/>
                  </a:solidFill>
                  <a:latin typeface="Arial"/>
                  <a:ea typeface="+mj-ea"/>
                  <a:cs typeface="+mj-cs"/>
                </a:rPr>
                <a:t>Sree</a:t>
              </a:r>
              <a:r>
                <a:rPr lang="en-IN" sz="1400" dirty="0">
                  <a:solidFill>
                    <a:srgbClr val="002776"/>
                  </a:solidFill>
                  <a:latin typeface="Arial"/>
                  <a:ea typeface="+mj-ea"/>
                  <a:cs typeface="+mj-cs"/>
                </a:rPr>
                <a:t>  Cement intranet</a:t>
              </a:r>
            </a:p>
            <a:p>
              <a:pPr marL="191002" lvl="1" indent="-191002" defTabSz="957998">
                <a:lnSpc>
                  <a:spcPct val="106000"/>
                </a:lnSpc>
                <a:spcBef>
                  <a:spcPts val="1344"/>
                </a:spcBef>
                <a:buFont typeface="Arial" charset="0"/>
                <a:buChar char="•"/>
                <a:defRPr/>
              </a:pPr>
              <a:endParaRPr lang="en-IN" sz="1400" dirty="0">
                <a:solidFill>
                  <a:srgbClr val="002776"/>
                </a:solidFill>
                <a:latin typeface="Arial"/>
                <a:ea typeface="+mj-ea"/>
                <a:cs typeface="+mj-cs"/>
              </a:endParaRPr>
            </a:p>
            <a:p>
              <a:pPr marL="191002" lvl="1" indent="-191002" defTabSz="957998">
                <a:lnSpc>
                  <a:spcPct val="106000"/>
                </a:lnSpc>
                <a:spcBef>
                  <a:spcPts val="1344"/>
                </a:spcBef>
                <a:buFont typeface="Arial" charset="0"/>
                <a:buChar char="•"/>
                <a:defRPr/>
              </a:pPr>
              <a:endParaRPr lang="en-IN" sz="1400" dirty="0">
                <a:solidFill>
                  <a:srgbClr val="002776"/>
                </a:solidFill>
                <a:latin typeface="Arial"/>
              </a:endParaRPr>
            </a:p>
          </p:txBody>
        </p:sp>
      </p:grpSp>
      <p:grpSp>
        <p:nvGrpSpPr>
          <p:cNvPr id="11" name="Group 12"/>
          <p:cNvGrpSpPr>
            <a:grpSpLocks/>
          </p:cNvGrpSpPr>
          <p:nvPr/>
        </p:nvGrpSpPr>
        <p:grpSpPr bwMode="auto">
          <a:xfrm>
            <a:off x="245063" y="2489385"/>
            <a:ext cx="8350250" cy="2332647"/>
            <a:chOff x="300" y="872"/>
            <a:chExt cx="1847" cy="1840"/>
          </a:xfrm>
        </p:grpSpPr>
        <p:sp>
          <p:nvSpPr>
            <p:cNvPr id="12" name="Text Box 10"/>
            <p:cNvSpPr txBox="1">
              <a:spLocks noChangeArrowheads="1"/>
            </p:cNvSpPr>
            <p:nvPr/>
          </p:nvSpPr>
          <p:spPr bwMode="auto">
            <a:xfrm>
              <a:off x="300" y="872"/>
              <a:ext cx="1847" cy="199"/>
            </a:xfrm>
            <a:prstGeom prst="rect">
              <a:avLst/>
            </a:prstGeom>
            <a:solidFill>
              <a:srgbClr val="0070C0"/>
            </a:solidFill>
            <a:ln w="12700" algn="ctr">
              <a:solidFill>
                <a:srgbClr val="002060"/>
              </a:solidFill>
              <a:miter lim="800000"/>
              <a:headEnd/>
              <a:tailEnd type="none" w="sm" len="med"/>
            </a:ln>
          </p:spPr>
          <p:txBody>
            <a:bodyPr lIns="40118" tIns="40118" rIns="40118" bIns="40118" anchor="ctr" anchorCtr="1"/>
            <a:lstStyle/>
            <a:p>
              <a:pPr defTabSz="957263"/>
              <a:r>
                <a:rPr lang="en-US" sz="1400" b="1" dirty="0">
                  <a:solidFill>
                    <a:srgbClr val="FFFFFF"/>
                  </a:solidFill>
                </a:rPr>
                <a:t>Benefits</a:t>
              </a:r>
              <a:endParaRPr lang="en-US" sz="1200" b="1" dirty="0">
                <a:solidFill>
                  <a:srgbClr val="FFFFFF"/>
                </a:solidFill>
              </a:endParaRPr>
            </a:p>
          </p:txBody>
        </p:sp>
        <p:sp>
          <p:nvSpPr>
            <p:cNvPr id="13" name="Rectangle 12"/>
            <p:cNvSpPr>
              <a:spLocks noChangeArrowheads="1"/>
            </p:cNvSpPr>
            <p:nvPr/>
          </p:nvSpPr>
          <p:spPr bwMode="auto">
            <a:xfrm>
              <a:off x="300" y="1071"/>
              <a:ext cx="1847" cy="1641"/>
            </a:xfrm>
            <a:prstGeom prst="rect">
              <a:avLst/>
            </a:prstGeom>
            <a:noFill/>
            <a:ln w="12700" algn="ctr">
              <a:solidFill>
                <a:srgbClr val="002060"/>
              </a:solidFill>
              <a:miter lim="800000"/>
              <a:headEnd/>
              <a:tailEnd/>
            </a:ln>
          </p:spPr>
          <p:txBody>
            <a:bodyPr lIns="40118" tIns="40118" rIns="40118" bIns="40118"/>
            <a:lstStyle/>
            <a:p>
              <a:pPr marL="191002" lvl="1" indent="-191002" defTabSz="957998">
                <a:lnSpc>
                  <a:spcPct val="106000"/>
                </a:lnSpc>
                <a:spcBef>
                  <a:spcPts val="1344"/>
                </a:spcBef>
                <a:buFont typeface="Arial" charset="0"/>
                <a:buChar char="•"/>
                <a:defRPr/>
              </a:pPr>
              <a:r>
                <a:rPr lang="en-IN" sz="1400" dirty="0" smtClean="0">
                  <a:solidFill>
                    <a:srgbClr val="002776"/>
                  </a:solidFill>
                  <a:latin typeface="Arial"/>
                </a:rPr>
                <a:t>Faster reports generation: savings of man-hours</a:t>
              </a:r>
            </a:p>
            <a:p>
              <a:pPr marL="191002" lvl="1" indent="-191002" defTabSz="957998">
                <a:lnSpc>
                  <a:spcPct val="106000"/>
                </a:lnSpc>
                <a:spcBef>
                  <a:spcPts val="1344"/>
                </a:spcBef>
                <a:buFont typeface="Arial" charset="0"/>
                <a:buChar char="•"/>
                <a:defRPr/>
              </a:pPr>
              <a:r>
                <a:rPr lang="en-IN" sz="1400" dirty="0" smtClean="0">
                  <a:solidFill>
                    <a:srgbClr val="002776"/>
                  </a:solidFill>
                  <a:latin typeface="Arial"/>
                </a:rPr>
                <a:t>Analyse </a:t>
              </a:r>
              <a:r>
                <a:rPr lang="en-IN" sz="1400" dirty="0">
                  <a:solidFill>
                    <a:srgbClr val="002776"/>
                  </a:solidFill>
                  <a:latin typeface="Arial"/>
                </a:rPr>
                <a:t>trends / Compare performance</a:t>
              </a:r>
            </a:p>
            <a:p>
              <a:pPr marL="191002" lvl="1" indent="-191002" defTabSz="957998">
                <a:lnSpc>
                  <a:spcPct val="106000"/>
                </a:lnSpc>
                <a:spcBef>
                  <a:spcPts val="1344"/>
                </a:spcBef>
                <a:buFont typeface="Arial" charset="0"/>
                <a:buChar char="•"/>
                <a:defRPr/>
              </a:pPr>
              <a:r>
                <a:rPr lang="en-IN" sz="1400" dirty="0">
                  <a:solidFill>
                    <a:srgbClr val="002776"/>
                  </a:solidFill>
                  <a:latin typeface="Arial"/>
                </a:rPr>
                <a:t>Visualize average vs Peak demands</a:t>
              </a:r>
            </a:p>
            <a:p>
              <a:pPr marL="191002" lvl="1" indent="-191002" defTabSz="957998">
                <a:lnSpc>
                  <a:spcPct val="106000"/>
                </a:lnSpc>
                <a:spcBef>
                  <a:spcPts val="1344"/>
                </a:spcBef>
                <a:buFont typeface="Arial" charset="0"/>
                <a:buChar char="•"/>
                <a:defRPr/>
              </a:pPr>
              <a:r>
                <a:rPr lang="en-IN" sz="1400" dirty="0">
                  <a:solidFill>
                    <a:srgbClr val="002776"/>
                  </a:solidFill>
                  <a:latin typeface="Arial"/>
                </a:rPr>
                <a:t>Store reports on local drive for future reference</a:t>
              </a:r>
            </a:p>
            <a:p>
              <a:pPr marL="191002" lvl="1" indent="-191002" defTabSz="957998">
                <a:lnSpc>
                  <a:spcPct val="106000"/>
                </a:lnSpc>
                <a:spcBef>
                  <a:spcPts val="1344"/>
                </a:spcBef>
                <a:buFont typeface="Arial" charset="0"/>
                <a:buChar char="•"/>
                <a:defRPr/>
              </a:pPr>
              <a:endParaRPr lang="en-IN" sz="1400" dirty="0">
                <a:solidFill>
                  <a:srgbClr val="002776"/>
                </a:solidFill>
                <a:latin typeface="Arial"/>
              </a:endParaRPr>
            </a:p>
          </p:txBody>
        </p:sp>
      </p:grpSp>
    </p:spTree>
    <p:extLst>
      <p:ext uri="{BB962C8B-B14F-4D97-AF65-F5344CB8AC3E}">
        <p14:creationId xmlns:p14="http://schemas.microsoft.com/office/powerpoint/2010/main" val="5015689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AutoShape 2" descr="Image result for cloud clipart png"/>
          <p:cNvSpPr>
            <a:spLocks noChangeAspect="1" noChangeArrowheads="1"/>
          </p:cNvSpPr>
          <p:nvPr/>
        </p:nvSpPr>
        <p:spPr bwMode="auto">
          <a:xfrm>
            <a:off x="0" y="78062"/>
            <a:ext cx="8541951" cy="2827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2600" dirty="0">
                <a:solidFill>
                  <a:schemeClr val="bg1"/>
                </a:solidFill>
              </a:rPr>
              <a:t>Operation  Dashboard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6765" y="1198432"/>
            <a:ext cx="8670455" cy="4874751"/>
          </a:xfrm>
          <a:prstGeom prst="rect">
            <a:avLst/>
          </a:prstGeom>
        </p:spPr>
      </p:pic>
    </p:spTree>
    <p:extLst>
      <p:ext uri="{BB962C8B-B14F-4D97-AF65-F5344CB8AC3E}">
        <p14:creationId xmlns:p14="http://schemas.microsoft.com/office/powerpoint/2010/main" val="28211092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AutoShape 2" descr="Image result for cloud clipart png"/>
          <p:cNvSpPr>
            <a:spLocks noChangeAspect="1" noChangeArrowheads="1"/>
          </p:cNvSpPr>
          <p:nvPr/>
        </p:nvSpPr>
        <p:spPr bwMode="auto">
          <a:xfrm>
            <a:off x="0" y="134434"/>
            <a:ext cx="8541951" cy="2827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2600" dirty="0">
                <a:solidFill>
                  <a:schemeClr val="bg1"/>
                </a:solidFill>
              </a:rPr>
              <a:t>Report and Dashboard</a:t>
            </a:r>
          </a:p>
        </p:txBody>
      </p:sp>
      <p:pic>
        <p:nvPicPr>
          <p:cNvPr id="2" name="Picture 1"/>
          <p:cNvPicPr>
            <a:picLocks noChangeAspect="1"/>
          </p:cNvPicPr>
          <p:nvPr/>
        </p:nvPicPr>
        <p:blipFill>
          <a:blip r:embed="rId3"/>
          <a:stretch>
            <a:fillRect/>
          </a:stretch>
        </p:blipFill>
        <p:spPr>
          <a:xfrm>
            <a:off x="1703512" y="1124744"/>
            <a:ext cx="4276026" cy="2032864"/>
          </a:xfrm>
          <a:prstGeom prst="rect">
            <a:avLst/>
          </a:prstGeom>
        </p:spPr>
      </p:pic>
      <p:pic>
        <p:nvPicPr>
          <p:cNvPr id="3" name="Picture 2"/>
          <p:cNvPicPr>
            <a:picLocks noChangeAspect="1"/>
          </p:cNvPicPr>
          <p:nvPr/>
        </p:nvPicPr>
        <p:blipFill>
          <a:blip r:embed="rId4"/>
          <a:stretch>
            <a:fillRect/>
          </a:stretch>
        </p:blipFill>
        <p:spPr>
          <a:xfrm>
            <a:off x="6318885" y="1052737"/>
            <a:ext cx="3935850" cy="2096895"/>
          </a:xfrm>
          <a:prstGeom prst="rect">
            <a:avLst/>
          </a:prstGeom>
        </p:spPr>
      </p:pic>
      <p:pic>
        <p:nvPicPr>
          <p:cNvPr id="4" name="Picture 3"/>
          <p:cNvPicPr>
            <a:picLocks noChangeAspect="1"/>
          </p:cNvPicPr>
          <p:nvPr/>
        </p:nvPicPr>
        <p:blipFill>
          <a:blip r:embed="rId5"/>
          <a:stretch>
            <a:fillRect/>
          </a:stretch>
        </p:blipFill>
        <p:spPr>
          <a:xfrm>
            <a:off x="1703512" y="3717033"/>
            <a:ext cx="4282702" cy="2166385"/>
          </a:xfrm>
          <a:prstGeom prst="rect">
            <a:avLst/>
          </a:prstGeom>
        </p:spPr>
      </p:pic>
      <p:pic>
        <p:nvPicPr>
          <p:cNvPr id="5" name="Picture 4"/>
          <p:cNvPicPr>
            <a:picLocks noChangeAspect="1"/>
          </p:cNvPicPr>
          <p:nvPr/>
        </p:nvPicPr>
        <p:blipFill>
          <a:blip r:embed="rId6"/>
          <a:stretch>
            <a:fillRect/>
          </a:stretch>
        </p:blipFill>
        <p:spPr>
          <a:xfrm>
            <a:off x="6252832" y="3785158"/>
            <a:ext cx="3917642" cy="2030133"/>
          </a:xfrm>
          <a:prstGeom prst="rect">
            <a:avLst/>
          </a:prstGeom>
        </p:spPr>
      </p:pic>
    </p:spTree>
    <p:extLst>
      <p:ext uri="{BB962C8B-B14F-4D97-AF65-F5344CB8AC3E}">
        <p14:creationId xmlns:p14="http://schemas.microsoft.com/office/powerpoint/2010/main" val="608274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AutoShape 2" descr="Image result for cloud clipart png"/>
          <p:cNvSpPr>
            <a:spLocks noChangeAspect="1" noChangeArrowheads="1"/>
          </p:cNvSpPr>
          <p:nvPr/>
        </p:nvSpPr>
        <p:spPr bwMode="auto">
          <a:xfrm>
            <a:off x="0" y="134434"/>
            <a:ext cx="8541951" cy="2827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2600" dirty="0">
                <a:solidFill>
                  <a:schemeClr val="bg1"/>
                </a:solidFill>
              </a:rPr>
              <a:t>Heat exchanger cross section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840" y="1203839"/>
            <a:ext cx="6559252" cy="5120268"/>
          </a:xfrm>
          <a:prstGeom prst="rect">
            <a:avLst/>
          </a:prstGeom>
        </p:spPr>
      </p:pic>
    </p:spTree>
    <p:extLst>
      <p:ext uri="{BB962C8B-B14F-4D97-AF65-F5344CB8AC3E}">
        <p14:creationId xmlns:p14="http://schemas.microsoft.com/office/powerpoint/2010/main" val="3169279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AutoShape 2" descr="Image result for cloud clipart png"/>
          <p:cNvSpPr>
            <a:spLocks noChangeAspect="1" noChangeArrowheads="1"/>
          </p:cNvSpPr>
          <p:nvPr/>
        </p:nvSpPr>
        <p:spPr bwMode="auto">
          <a:xfrm>
            <a:off x="0" y="134434"/>
            <a:ext cx="8541951" cy="2827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2600" dirty="0">
                <a:solidFill>
                  <a:schemeClr val="bg1"/>
                </a:solidFill>
              </a:rPr>
              <a:t>Energy Consumption Dashboard</a:t>
            </a:r>
          </a:p>
        </p:txBody>
      </p:sp>
      <p:sp>
        <p:nvSpPr>
          <p:cNvPr id="5" name="Title 2"/>
          <p:cNvSpPr txBox="1">
            <a:spLocks/>
          </p:cNvSpPr>
          <p:nvPr/>
        </p:nvSpPr>
        <p:spPr>
          <a:xfrm>
            <a:off x="1486095" y="1356064"/>
            <a:ext cx="7682935" cy="4550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Examples : Cement</a:t>
            </a:r>
            <a:endParaRPr lang="en-IN" dirty="0"/>
          </a:p>
        </p:txBody>
      </p:sp>
      <p:pic>
        <p:nvPicPr>
          <p:cNvPr id="7" name="Picture 6"/>
          <p:cNvPicPr>
            <a:picLocks noChangeAspect="1"/>
          </p:cNvPicPr>
          <p:nvPr/>
        </p:nvPicPr>
        <p:blipFill>
          <a:blip r:embed="rId3"/>
          <a:stretch>
            <a:fillRect/>
          </a:stretch>
        </p:blipFill>
        <p:spPr>
          <a:xfrm>
            <a:off x="1421394" y="1308265"/>
            <a:ext cx="9094944" cy="5143500"/>
          </a:xfrm>
          <a:prstGeom prst="rect">
            <a:avLst/>
          </a:prstGeom>
        </p:spPr>
      </p:pic>
      <p:sp>
        <p:nvSpPr>
          <p:cNvPr id="8" name="Oval 7"/>
          <p:cNvSpPr/>
          <p:nvPr/>
        </p:nvSpPr>
        <p:spPr>
          <a:xfrm>
            <a:off x="7212594" y="3750209"/>
            <a:ext cx="685800" cy="228600"/>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Oval 8"/>
          <p:cNvSpPr/>
          <p:nvPr/>
        </p:nvSpPr>
        <p:spPr>
          <a:xfrm>
            <a:off x="7669794" y="3978809"/>
            <a:ext cx="304800" cy="533400"/>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p:cNvSpPr txBox="1"/>
          <p:nvPr/>
        </p:nvSpPr>
        <p:spPr>
          <a:xfrm>
            <a:off x="8507994" y="1858955"/>
            <a:ext cx="1905000" cy="430887"/>
          </a:xfrm>
          <a:prstGeom prst="rect">
            <a:avLst/>
          </a:prstGeom>
          <a:solidFill>
            <a:schemeClr val="bg1"/>
          </a:solidFill>
        </p:spPr>
        <p:txBody>
          <a:bodyPr wrap="square" rtlCol="0">
            <a:spAutoFit/>
          </a:bodyPr>
          <a:lstStyle/>
          <a:p>
            <a:r>
              <a:rPr lang="en-IN" sz="1100" dirty="0">
                <a:solidFill>
                  <a:srgbClr val="FF0000"/>
                </a:solidFill>
              </a:rPr>
              <a:t>Triggers immediate action in real time and Kaizen</a:t>
            </a:r>
          </a:p>
        </p:txBody>
      </p:sp>
      <p:cxnSp>
        <p:nvCxnSpPr>
          <p:cNvPr id="11" name="Straight Arrow Connector 10"/>
          <p:cNvCxnSpPr>
            <a:cxnSpLocks/>
            <a:stCxn id="10" idx="1"/>
          </p:cNvCxnSpPr>
          <p:nvPr/>
        </p:nvCxnSpPr>
        <p:spPr>
          <a:xfrm flipH="1">
            <a:off x="7974594" y="2074399"/>
            <a:ext cx="533400" cy="1904410"/>
          </a:xfrm>
          <a:prstGeom prst="straightConnector1">
            <a:avLst/>
          </a:prstGeom>
          <a:ln>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49994" y="4969409"/>
            <a:ext cx="1143000" cy="600164"/>
          </a:xfrm>
          <a:prstGeom prst="rect">
            <a:avLst/>
          </a:prstGeom>
          <a:solidFill>
            <a:schemeClr val="bg1"/>
          </a:solidFill>
        </p:spPr>
        <p:txBody>
          <a:bodyPr wrap="square" rtlCol="0">
            <a:spAutoFit/>
          </a:bodyPr>
          <a:lstStyle/>
          <a:p>
            <a:r>
              <a:rPr lang="en-IN" sz="1100" dirty="0">
                <a:solidFill>
                  <a:srgbClr val="FF0000"/>
                </a:solidFill>
              </a:rPr>
              <a:t>Section wise/ Asset wise</a:t>
            </a:r>
          </a:p>
          <a:p>
            <a:r>
              <a:rPr lang="en-IN" sz="1100" dirty="0">
                <a:solidFill>
                  <a:srgbClr val="FF0000"/>
                </a:solidFill>
              </a:rPr>
              <a:t>focus</a:t>
            </a:r>
          </a:p>
        </p:txBody>
      </p:sp>
      <p:cxnSp>
        <p:nvCxnSpPr>
          <p:cNvPr id="13" name="Straight Arrow Connector 12"/>
          <p:cNvCxnSpPr>
            <a:cxnSpLocks/>
            <a:stCxn id="12" idx="0"/>
          </p:cNvCxnSpPr>
          <p:nvPr/>
        </p:nvCxnSpPr>
        <p:spPr>
          <a:xfrm flipV="1">
            <a:off x="2221494" y="4512209"/>
            <a:ext cx="114300" cy="457200"/>
          </a:xfrm>
          <a:prstGeom prst="straightConnector1">
            <a:avLst/>
          </a:prstGeom>
          <a:ln>
            <a:solidFill>
              <a:srgbClr val="FF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305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91303" y="330140"/>
            <a:ext cx="5472688" cy="349651"/>
          </a:xfrm>
          <a:prstGeom prst="rect">
            <a:avLst/>
          </a:prstGeom>
        </p:spPr>
        <p:txBody>
          <a:bodyPr vert="horz" lIns="68580" tIns="34290" rIns="68580" bIns="3429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mn-lt"/>
                <a:ea typeface="+mn-ea"/>
                <a:cs typeface="+mn-cs"/>
              </a:rPr>
              <a:t>Alarm Intelligence System</a:t>
            </a:r>
            <a:endParaRPr lang="en-IN" sz="2800" dirty="0">
              <a:solidFill>
                <a:schemeClr val="bg1"/>
              </a:solidFill>
            </a:endParaRPr>
          </a:p>
        </p:txBody>
      </p:sp>
      <p:sp>
        <p:nvSpPr>
          <p:cNvPr id="7" name="Rectangle 6"/>
          <p:cNvSpPr/>
          <p:nvPr/>
        </p:nvSpPr>
        <p:spPr>
          <a:xfrm>
            <a:off x="280581" y="1130313"/>
            <a:ext cx="6936818" cy="954107"/>
          </a:xfrm>
          <a:prstGeom prst="rect">
            <a:avLst/>
          </a:prstGeom>
        </p:spPr>
        <p:txBody>
          <a:bodyPr wrap="square">
            <a:spAutoFit/>
          </a:bodyPr>
          <a:lstStyle/>
          <a:p>
            <a:pPr algn="just"/>
            <a:r>
              <a:rPr lang="en-IN" sz="1400" dirty="0">
                <a:solidFill>
                  <a:srgbClr val="002060"/>
                </a:solidFill>
              </a:rPr>
              <a:t>The AIS can send notifications to users or systems when key events occur. Help to store important process or business time periods that represent something happening and impacting your process or operations. Allows to be alerted when specified conditions are met.</a:t>
            </a:r>
          </a:p>
        </p:txBody>
      </p:sp>
      <p:sp>
        <p:nvSpPr>
          <p:cNvPr id="8" name="Rectangle 7"/>
          <p:cNvSpPr/>
          <p:nvPr/>
        </p:nvSpPr>
        <p:spPr>
          <a:xfrm>
            <a:off x="88867" y="1930604"/>
            <a:ext cx="3109787" cy="2749471"/>
          </a:xfrm>
          <a:prstGeom prst="rect">
            <a:avLst/>
          </a:prstGeom>
        </p:spPr>
        <p:txBody>
          <a:bodyPr wrap="square">
            <a:spAutoFit/>
          </a:bodyPr>
          <a:lstStyle/>
          <a:p>
            <a:pPr marL="417910" lvl="1" indent="-160735">
              <a:lnSpc>
                <a:spcPct val="115000"/>
              </a:lnSpc>
              <a:spcAft>
                <a:spcPts val="169"/>
              </a:spcAft>
              <a:buFont typeface="Wingdings" panose="05000000000000000000" pitchFamily="2" charset="2"/>
              <a:buChar char="ü"/>
            </a:pPr>
            <a:endParaRPr lang="en-US" sz="1400" dirty="0">
              <a:solidFill>
                <a:srgbClr val="002060"/>
              </a:solidFill>
              <a:ea typeface="Book Antiqua" panose="02040602050305030304" pitchFamily="18" charset="0"/>
              <a:cs typeface="Calibri" panose="020F0502020204030204" pitchFamily="34" charset="0"/>
            </a:endParaRPr>
          </a:p>
          <a:p>
            <a:pPr marL="417910" lvl="1" indent="-160735">
              <a:lnSpc>
                <a:spcPct val="115000"/>
              </a:lnSpc>
              <a:spcAft>
                <a:spcPts val="169"/>
              </a:spcAft>
              <a:buFont typeface="Wingdings" panose="05000000000000000000" pitchFamily="2" charset="2"/>
              <a:buChar char="ü"/>
            </a:pPr>
            <a:r>
              <a:rPr lang="en-US" sz="1400" dirty="0">
                <a:solidFill>
                  <a:srgbClr val="002060"/>
                </a:solidFill>
                <a:ea typeface="Book Antiqua" panose="02040602050305030304" pitchFamily="18" charset="0"/>
                <a:cs typeface="Calibri" panose="020F0502020204030204" pitchFamily="34" charset="0"/>
              </a:rPr>
              <a:t>Help to create escalation metrics</a:t>
            </a:r>
          </a:p>
          <a:p>
            <a:pPr marL="417910" lvl="1" indent="-160735">
              <a:lnSpc>
                <a:spcPct val="115000"/>
              </a:lnSpc>
              <a:spcAft>
                <a:spcPts val="169"/>
              </a:spcAft>
              <a:buFont typeface="Wingdings" panose="05000000000000000000" pitchFamily="2" charset="2"/>
              <a:buChar char="ü"/>
            </a:pPr>
            <a:r>
              <a:rPr lang="en-US" sz="1400" dirty="0">
                <a:solidFill>
                  <a:srgbClr val="002060"/>
                </a:solidFill>
                <a:ea typeface="Book Antiqua" panose="02040602050305030304" pitchFamily="18" charset="0"/>
                <a:cs typeface="Calibri" panose="020F0502020204030204" pitchFamily="34" charset="0"/>
              </a:rPr>
              <a:t>Archive Events on the disc. </a:t>
            </a:r>
          </a:p>
          <a:p>
            <a:pPr marL="417910" lvl="1" indent="-160735">
              <a:lnSpc>
                <a:spcPct val="115000"/>
              </a:lnSpc>
              <a:spcAft>
                <a:spcPts val="169"/>
              </a:spcAft>
              <a:buFont typeface="Wingdings" panose="05000000000000000000" pitchFamily="2" charset="2"/>
              <a:buChar char="ü"/>
            </a:pPr>
            <a:r>
              <a:rPr lang="en-US" sz="1400" dirty="0">
                <a:solidFill>
                  <a:srgbClr val="002060"/>
                </a:solidFill>
                <a:ea typeface="Book Antiqua" panose="02040602050305030304" pitchFamily="18" charset="0"/>
                <a:cs typeface="Calibri" panose="020F0502020204030204" pitchFamily="34" charset="0"/>
              </a:rPr>
              <a:t>Alarm and Event Reporting</a:t>
            </a:r>
          </a:p>
          <a:p>
            <a:pPr marL="417910" lvl="1" indent="-160735">
              <a:lnSpc>
                <a:spcPct val="115000"/>
              </a:lnSpc>
              <a:spcAft>
                <a:spcPts val="169"/>
              </a:spcAft>
              <a:buFont typeface="Wingdings" panose="05000000000000000000" pitchFamily="2" charset="2"/>
              <a:buChar char="ü"/>
            </a:pPr>
            <a:r>
              <a:rPr lang="en-US" sz="1400" dirty="0">
                <a:solidFill>
                  <a:srgbClr val="002060"/>
                </a:solidFill>
                <a:ea typeface="Book Antiqua" panose="02040602050305030304" pitchFamily="18" charset="0"/>
                <a:cs typeface="Calibri" panose="020F0502020204030204" pitchFamily="34" charset="0"/>
              </a:rPr>
              <a:t>Computed Alarms </a:t>
            </a:r>
          </a:p>
          <a:p>
            <a:pPr marL="417910" lvl="1" indent="-160735">
              <a:lnSpc>
                <a:spcPct val="115000"/>
              </a:lnSpc>
              <a:spcAft>
                <a:spcPts val="169"/>
              </a:spcAft>
              <a:buFont typeface="Wingdings" panose="05000000000000000000" pitchFamily="2" charset="2"/>
              <a:buChar char="ü"/>
            </a:pPr>
            <a:r>
              <a:rPr lang="en-US" sz="1400" dirty="0">
                <a:solidFill>
                  <a:srgbClr val="002060"/>
                </a:solidFill>
                <a:ea typeface="Book Antiqua" panose="02040602050305030304" pitchFamily="18" charset="0"/>
                <a:cs typeface="Calibri" panose="020F0502020204030204" pitchFamily="34" charset="0"/>
              </a:rPr>
              <a:t>Information Analysis </a:t>
            </a:r>
          </a:p>
          <a:p>
            <a:pPr marL="417910" lvl="1" indent="-160735">
              <a:lnSpc>
                <a:spcPct val="115000"/>
              </a:lnSpc>
              <a:spcAft>
                <a:spcPts val="169"/>
              </a:spcAft>
              <a:buFont typeface="Wingdings" panose="05000000000000000000" pitchFamily="2" charset="2"/>
              <a:buChar char="ü"/>
            </a:pPr>
            <a:r>
              <a:rPr lang="en-US" sz="1400" dirty="0">
                <a:solidFill>
                  <a:srgbClr val="002060"/>
                </a:solidFill>
                <a:ea typeface="Book Antiqua" panose="02040602050305030304" pitchFamily="18" charset="0"/>
                <a:cs typeface="Calibri" panose="020F0502020204030204" pitchFamily="34" charset="0"/>
              </a:rPr>
              <a:t>Report Printing </a:t>
            </a:r>
          </a:p>
          <a:p>
            <a:pPr marL="417910" lvl="1" indent="-160735">
              <a:lnSpc>
                <a:spcPct val="115000"/>
              </a:lnSpc>
              <a:buFont typeface="Wingdings" panose="05000000000000000000" pitchFamily="2" charset="2"/>
              <a:buChar char="ü"/>
            </a:pPr>
            <a:r>
              <a:rPr lang="en-US" sz="1400" dirty="0">
                <a:solidFill>
                  <a:srgbClr val="002060"/>
                </a:solidFill>
                <a:cs typeface="Calibri" panose="020F0502020204030204" pitchFamily="34" charset="0"/>
              </a:rPr>
              <a:t>Email </a:t>
            </a:r>
          </a:p>
          <a:p>
            <a:pPr marL="417910" lvl="1" indent="-160735">
              <a:lnSpc>
                <a:spcPct val="115000"/>
              </a:lnSpc>
              <a:buFont typeface="Wingdings" panose="05000000000000000000" pitchFamily="2" charset="2"/>
              <a:buChar char="ü"/>
            </a:pPr>
            <a:r>
              <a:rPr lang="en-US" sz="1400" dirty="0">
                <a:solidFill>
                  <a:srgbClr val="002060"/>
                </a:solidFill>
                <a:cs typeface="Calibri" panose="020F0502020204030204" pitchFamily="34" charset="0"/>
              </a:rPr>
              <a:t>SMS Notification </a:t>
            </a:r>
          </a:p>
          <a:p>
            <a:pPr marL="417910" lvl="1" indent="-160735">
              <a:lnSpc>
                <a:spcPct val="115000"/>
              </a:lnSpc>
              <a:buFont typeface="Wingdings" panose="05000000000000000000" pitchFamily="2" charset="2"/>
              <a:buChar char="ü"/>
            </a:pPr>
            <a:endParaRPr lang="en-US" sz="1400" dirty="0">
              <a:ea typeface="Book Antiqua" panose="02040602050305030304" pitchFamily="18" charset="0"/>
              <a:cs typeface="Calibri" panose="020F0502020204030204" pitchFamily="34" charset="0"/>
            </a:endParaRPr>
          </a:p>
        </p:txBody>
      </p:sp>
      <p:pic>
        <p:nvPicPr>
          <p:cNvPr id="9" name="Picture 8"/>
          <p:cNvPicPr>
            <a:picLocks noChangeAspect="1"/>
          </p:cNvPicPr>
          <p:nvPr/>
        </p:nvPicPr>
        <p:blipFill>
          <a:blip r:embed="rId2"/>
          <a:stretch>
            <a:fillRect/>
          </a:stretch>
        </p:blipFill>
        <p:spPr>
          <a:xfrm>
            <a:off x="8898101" y="4347494"/>
            <a:ext cx="3041332" cy="2467119"/>
          </a:xfrm>
          <a:prstGeom prst="rect">
            <a:avLst/>
          </a:prstGeom>
        </p:spPr>
      </p:pic>
    </p:spTree>
    <p:extLst>
      <p:ext uri="{BB962C8B-B14F-4D97-AF65-F5344CB8AC3E}">
        <p14:creationId xmlns:p14="http://schemas.microsoft.com/office/powerpoint/2010/main" val="2508161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63368" y="1094526"/>
            <a:ext cx="7882235" cy="4648200"/>
          </a:xfrm>
          <a:prstGeom prst="rect">
            <a:avLst/>
          </a:prstGeom>
        </p:spPr>
      </p:pic>
    </p:spTree>
    <p:extLst>
      <p:ext uri="{BB962C8B-B14F-4D97-AF65-F5344CB8AC3E}">
        <p14:creationId xmlns:p14="http://schemas.microsoft.com/office/powerpoint/2010/main" val="870806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82297" y="715222"/>
            <a:ext cx="7772400" cy="4763065"/>
          </a:xfrm>
          <a:prstGeom prst="rect">
            <a:avLst/>
          </a:prstGeom>
        </p:spPr>
      </p:pic>
    </p:spTree>
    <p:extLst>
      <p:ext uri="{BB962C8B-B14F-4D97-AF65-F5344CB8AC3E}">
        <p14:creationId xmlns:p14="http://schemas.microsoft.com/office/powerpoint/2010/main" val="3263933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sz="quarter" idx="12"/>
          </p:nvPr>
        </p:nvSpPr>
        <p:spPr>
          <a:xfrm>
            <a:off x="562647" y="854207"/>
            <a:ext cx="10387080" cy="5145880"/>
          </a:xfrm>
        </p:spPr>
        <p:txBody>
          <a:bodyPr>
            <a:normAutofit/>
          </a:bodyPr>
          <a:lstStyle/>
          <a:p>
            <a:pPr>
              <a:lnSpc>
                <a:spcPct val="100000"/>
              </a:lnSpc>
              <a:spcAft>
                <a:spcPts val="600"/>
              </a:spcAft>
              <a:buNone/>
            </a:pPr>
            <a:r>
              <a:rPr lang="en-US" sz="2133" dirty="0"/>
              <a:t>Incorporated in 2006, headquartered in Ahmedabad (Gujarat, India); VCS is driven by a zealous young and experienced team. </a:t>
            </a:r>
          </a:p>
          <a:p>
            <a:pPr>
              <a:lnSpc>
                <a:spcPct val="100000"/>
              </a:lnSpc>
              <a:spcAft>
                <a:spcPts val="600"/>
              </a:spcAft>
              <a:buNone/>
            </a:pPr>
            <a:r>
              <a:rPr lang="en-GB" sz="2133" dirty="0"/>
              <a:t>VCS is</a:t>
            </a:r>
            <a:r>
              <a:rPr lang="en-US" sz="2133" dirty="0"/>
              <a:t> a business consulting company. It studies the current operations, suggest improvements and bring these improvements by integrating technology, setting up structured processes and optimizing cycle times and cost.</a:t>
            </a:r>
          </a:p>
          <a:p>
            <a:pPr>
              <a:lnSpc>
                <a:spcPct val="100000"/>
              </a:lnSpc>
              <a:buNone/>
            </a:pPr>
            <a:r>
              <a:rPr lang="en-US" sz="2133" dirty="0"/>
              <a:t>VCS helps hundreds of thousands of people in every industry to make better business decisions, streamline performance, and improve their bottom lines.</a:t>
            </a:r>
          </a:p>
          <a:p>
            <a:endParaRPr lang="en-US" dirty="0"/>
          </a:p>
        </p:txBody>
      </p:sp>
      <p:sp>
        <p:nvSpPr>
          <p:cNvPr id="6" name="TextBox 5"/>
          <p:cNvSpPr txBox="1"/>
          <p:nvPr/>
        </p:nvSpPr>
        <p:spPr>
          <a:xfrm>
            <a:off x="5523069" y="5874990"/>
            <a:ext cx="3692889" cy="318100"/>
          </a:xfrm>
          <a:prstGeom prst="rect">
            <a:avLst/>
          </a:prstGeom>
          <a:noFill/>
        </p:spPr>
        <p:txBody>
          <a:bodyPr wrap="square" rtlCol="0">
            <a:spAutoFit/>
          </a:bodyPr>
          <a:lstStyle/>
          <a:p>
            <a:r>
              <a:rPr lang="en-IN" sz="1467" dirty="0"/>
              <a:t># Source: Post implementation client studies</a:t>
            </a:r>
          </a:p>
        </p:txBody>
      </p:sp>
      <p:sp>
        <p:nvSpPr>
          <p:cNvPr id="2" name="Rectangle 1"/>
          <p:cNvSpPr/>
          <p:nvPr/>
        </p:nvSpPr>
        <p:spPr>
          <a:xfrm>
            <a:off x="2336800" y="4241800"/>
            <a:ext cx="4177883" cy="1354217"/>
          </a:xfrm>
          <a:prstGeom prst="rect">
            <a:avLst/>
          </a:prstGeom>
        </p:spPr>
        <p:txBody>
          <a:bodyPr wrap="square">
            <a:spAutoFit/>
          </a:bodyPr>
          <a:lstStyle/>
          <a:p>
            <a:r>
              <a:rPr lang="en-GB" sz="2800" b="1" dirty="0"/>
              <a:t>So far, </a:t>
            </a:r>
            <a:r>
              <a:rPr lang="en-GB" dirty="0"/>
              <a:t>VCS has identified potential worth 750 million USD and Industry has already captured benefit of 350 million USD#</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250847" y="3621866"/>
            <a:ext cx="2698880" cy="2378221"/>
          </a:xfrm>
          <a:prstGeom prst="rect">
            <a:avLst/>
          </a:prstGeom>
        </p:spPr>
      </p:pic>
      <p:sp>
        <p:nvSpPr>
          <p:cNvPr id="9" name="TextBox 8"/>
          <p:cNvSpPr txBox="1"/>
          <p:nvPr/>
        </p:nvSpPr>
        <p:spPr>
          <a:xfrm>
            <a:off x="101600" y="152321"/>
            <a:ext cx="1773408" cy="502766"/>
          </a:xfrm>
          <a:prstGeom prst="rect">
            <a:avLst/>
          </a:prstGeom>
          <a:noFill/>
        </p:spPr>
        <p:txBody>
          <a:bodyPr wrap="square" rtlCol="0">
            <a:spAutoFit/>
          </a:bodyPr>
          <a:lstStyle/>
          <a:p>
            <a:r>
              <a:rPr lang="en-US" sz="2667" dirty="0">
                <a:solidFill>
                  <a:schemeClr val="bg1"/>
                </a:solidFill>
              </a:rPr>
              <a:t>About VCS</a:t>
            </a:r>
            <a:endParaRPr lang="en-IN" sz="2667" dirty="0">
              <a:solidFill>
                <a:schemeClr val="bg1"/>
              </a:solidFill>
            </a:endParaRPr>
          </a:p>
        </p:txBody>
      </p:sp>
    </p:spTree>
    <p:extLst>
      <p:ext uri="{BB962C8B-B14F-4D97-AF65-F5344CB8AC3E}">
        <p14:creationId xmlns:p14="http://schemas.microsoft.com/office/powerpoint/2010/main" val="35589298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29212" y="1233501"/>
            <a:ext cx="9587619" cy="4727688"/>
          </a:xfrm>
          <a:prstGeom prst="rect">
            <a:avLst/>
          </a:prstGeom>
        </p:spPr>
      </p:pic>
    </p:spTree>
    <p:extLst>
      <p:ext uri="{BB962C8B-B14F-4D97-AF65-F5344CB8AC3E}">
        <p14:creationId xmlns:p14="http://schemas.microsoft.com/office/powerpoint/2010/main" val="3100162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1619"/>
            <a:ext cx="7328993" cy="206302"/>
          </a:xfrm>
          <a:prstGeom prst="rect">
            <a:avLst/>
          </a:prstGeom>
        </p:spPr>
        <p:txBody>
          <a:bodyPr>
            <a:normAutofit fontScale="90000"/>
          </a:bodyPr>
          <a:lstStyle/>
          <a:p>
            <a:r>
              <a:rPr lang="en-IN" dirty="0">
                <a:solidFill>
                  <a:schemeClr val="bg1"/>
                </a:solidFill>
              </a:rPr>
              <a:t>Data Logger for Plant delay</a:t>
            </a:r>
          </a:p>
        </p:txBody>
      </p:sp>
      <p:sp>
        <p:nvSpPr>
          <p:cNvPr id="8" name="Text Placeholder 2"/>
          <p:cNvSpPr txBox="1">
            <a:spLocks/>
          </p:cNvSpPr>
          <p:nvPr/>
        </p:nvSpPr>
        <p:spPr>
          <a:xfrm>
            <a:off x="94394" y="862472"/>
            <a:ext cx="5008568" cy="25086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1" indent="-285750">
              <a:lnSpc>
                <a:spcPct val="70000"/>
              </a:lnSpc>
              <a:spcBef>
                <a:spcPts val="900"/>
              </a:spcBef>
              <a:spcAft>
                <a:spcPts val="150"/>
              </a:spcAft>
              <a:defRPr/>
            </a:pPr>
            <a:r>
              <a:rPr lang="en-IN" sz="1600" dirty="0"/>
              <a:t>User friendly design</a:t>
            </a:r>
          </a:p>
          <a:p>
            <a:pPr marL="285750" lvl="1" indent="-285750">
              <a:lnSpc>
                <a:spcPct val="70000"/>
              </a:lnSpc>
              <a:spcBef>
                <a:spcPts val="900"/>
              </a:spcBef>
              <a:spcAft>
                <a:spcPts val="150"/>
              </a:spcAft>
              <a:defRPr/>
            </a:pPr>
            <a:r>
              <a:rPr lang="en-IN" sz="1600" dirty="0"/>
              <a:t>Day and Night view to assist operator</a:t>
            </a:r>
          </a:p>
          <a:p>
            <a:pPr marL="285750" lvl="1" indent="-285750">
              <a:lnSpc>
                <a:spcPct val="70000"/>
              </a:lnSpc>
              <a:spcBef>
                <a:spcPts val="900"/>
              </a:spcBef>
              <a:spcAft>
                <a:spcPts val="150"/>
              </a:spcAft>
              <a:defRPr/>
            </a:pPr>
            <a:r>
              <a:rPr lang="en-IN" sz="1600" dirty="0"/>
              <a:t>Real time information about Plant stoppages</a:t>
            </a:r>
          </a:p>
          <a:p>
            <a:pPr marL="285750" lvl="1" indent="-285750">
              <a:lnSpc>
                <a:spcPct val="70000"/>
              </a:lnSpc>
              <a:spcBef>
                <a:spcPts val="900"/>
              </a:spcBef>
              <a:spcAft>
                <a:spcPts val="150"/>
              </a:spcAft>
              <a:defRPr/>
            </a:pPr>
            <a:r>
              <a:rPr lang="en-IN" sz="1600" dirty="0"/>
              <a:t>Provides details on where, when and which vessel the crane is working / worked</a:t>
            </a:r>
          </a:p>
          <a:p>
            <a:pPr marL="285750" lvl="1" indent="-285750">
              <a:lnSpc>
                <a:spcPct val="70000"/>
              </a:lnSpc>
              <a:spcBef>
                <a:spcPts val="900"/>
              </a:spcBef>
              <a:spcAft>
                <a:spcPts val="150"/>
              </a:spcAft>
              <a:defRPr/>
            </a:pPr>
            <a:r>
              <a:rPr lang="en-IN" sz="1600" dirty="0"/>
              <a:t>Easy design for operator to capture hatch, delay etc. on HMI</a:t>
            </a:r>
          </a:p>
          <a:p>
            <a:pPr marL="285750" lvl="1" indent="-285750">
              <a:lnSpc>
                <a:spcPct val="70000"/>
              </a:lnSpc>
              <a:spcBef>
                <a:spcPts val="900"/>
              </a:spcBef>
              <a:spcAft>
                <a:spcPts val="150"/>
              </a:spcAft>
              <a:defRPr/>
            </a:pPr>
            <a:r>
              <a:rPr lang="en-IN" sz="1600" dirty="0"/>
              <a:t>Auto buzzer on HMI for alert</a:t>
            </a:r>
          </a:p>
          <a:p>
            <a:pPr marL="0" lvl="1" indent="0">
              <a:lnSpc>
                <a:spcPct val="70000"/>
              </a:lnSpc>
              <a:spcBef>
                <a:spcPts val="900"/>
              </a:spcBef>
              <a:spcAft>
                <a:spcPts val="150"/>
              </a:spcAft>
              <a:buFont typeface="Arial" panose="020B0604020202020204" pitchFamily="34" charset="0"/>
              <a:buNone/>
              <a:defRPr/>
            </a:pPr>
            <a:endParaRPr lang="en-IN" sz="1600" dirty="0"/>
          </a:p>
        </p:txBody>
      </p:sp>
      <p:pic>
        <p:nvPicPr>
          <p:cNvPr id="9" name="Picture 8"/>
          <p:cNvPicPr>
            <a:picLocks noChangeAspect="1"/>
          </p:cNvPicPr>
          <p:nvPr/>
        </p:nvPicPr>
        <p:blipFill rotWithShape="1">
          <a:blip r:embed="rId2"/>
          <a:srcRect l="15000" t="7016" r="20000" b="7016"/>
          <a:stretch/>
        </p:blipFill>
        <p:spPr>
          <a:xfrm>
            <a:off x="7023396" y="890477"/>
            <a:ext cx="5083827" cy="3780282"/>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343405" y="3629140"/>
            <a:ext cx="6377815" cy="131767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361510" y="5230263"/>
            <a:ext cx="2551594" cy="1307054"/>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3302256" y="5230263"/>
            <a:ext cx="3437068" cy="13070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0367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5592" y="187652"/>
            <a:ext cx="6556784" cy="432048"/>
          </a:xfrm>
          <a:prstGeom prst="rect">
            <a:avLst/>
          </a:prstGeom>
        </p:spPr>
        <p:txBody>
          <a:bodyPr>
            <a:normAutofit fontScale="85000" lnSpcReduction="10000"/>
          </a:bodyPr>
          <a:lstStyle/>
          <a:p>
            <a:pPr marL="109728" indent="0">
              <a:buNone/>
            </a:pPr>
            <a:r>
              <a:rPr lang="en-US" b="1" dirty="0">
                <a:solidFill>
                  <a:schemeClr val="bg1"/>
                </a:solidFill>
              </a:rPr>
              <a:t>Real-time Energy Management Program (REMP)</a:t>
            </a:r>
            <a:endParaRPr lang="en-IN" dirty="0">
              <a:solidFill>
                <a:schemeClr val="bg1"/>
              </a:solidFill>
            </a:endParaRPr>
          </a:p>
        </p:txBody>
      </p:sp>
      <p:sp>
        <p:nvSpPr>
          <p:cNvPr id="4" name="Rectangle 3"/>
          <p:cNvSpPr>
            <a:spLocks noChangeArrowheads="1"/>
          </p:cNvSpPr>
          <p:nvPr/>
        </p:nvSpPr>
        <p:spPr bwMode="auto">
          <a:xfrm>
            <a:off x="557218" y="2062434"/>
            <a:ext cx="7543800" cy="525462"/>
          </a:xfrm>
          <a:prstGeom prst="rect">
            <a:avLst/>
          </a:prstGeom>
          <a:solidFill>
            <a:schemeClr val="bg2"/>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106" tIns="0" rIns="0" bIns="0" anchor="ctr"/>
          <a:lstStyle>
            <a:lvl1pPr marL="180975" indent="-180975" eaLnBrk="0" hangingPunct="0">
              <a:lnSpc>
                <a:spcPct val="110000"/>
              </a:lnSpc>
              <a:spcBef>
                <a:spcPct val="25000"/>
              </a:spcBef>
              <a:defRPr>
                <a:solidFill>
                  <a:schemeClr val="tx1"/>
                </a:solidFill>
                <a:latin typeface="Arial" panose="020B0604020202020204" pitchFamily="34" charset="0"/>
              </a:defRPr>
            </a:lvl1pPr>
            <a:lvl2pPr marL="820738" indent="-342900" eaLnBrk="0" hangingPunct="0">
              <a:lnSpc>
                <a:spcPct val="110000"/>
              </a:lnSpc>
              <a:spcBef>
                <a:spcPct val="25000"/>
              </a:spcBef>
              <a:buChar char="§"/>
              <a:defRPr b="1">
                <a:solidFill>
                  <a:schemeClr val="tx1"/>
                </a:solidFill>
                <a:latin typeface="Arial" panose="020B0604020202020204" pitchFamily="34" charset="0"/>
              </a:defRPr>
            </a:lvl2pPr>
            <a:lvl3pPr marL="1354138" indent="-342900" eaLnBrk="0" hangingPunct="0">
              <a:lnSpc>
                <a:spcPct val="110000"/>
              </a:lnSpc>
              <a:spcBef>
                <a:spcPct val="25000"/>
              </a:spcBef>
              <a:buChar char="§"/>
              <a:defRPr sz="1600">
                <a:solidFill>
                  <a:schemeClr val="tx1"/>
                </a:solidFill>
                <a:latin typeface="Arial" panose="020B0604020202020204" pitchFamily="34" charset="0"/>
              </a:defRPr>
            </a:lvl3pPr>
            <a:lvl4pPr marL="1887538" indent="-342900" eaLnBrk="0" hangingPunct="0">
              <a:lnSpc>
                <a:spcPct val="110000"/>
              </a:lnSpc>
              <a:spcBef>
                <a:spcPct val="25000"/>
              </a:spcBef>
              <a:buChar char="§"/>
              <a:defRPr sz="1400">
                <a:solidFill>
                  <a:schemeClr val="tx1"/>
                </a:solidFill>
                <a:latin typeface="Arial" panose="020B0604020202020204" pitchFamily="34" charset="0"/>
              </a:defRPr>
            </a:lvl4pPr>
            <a:lvl5pPr marL="2420938" indent="-342900" eaLnBrk="0" hangingPunct="0">
              <a:lnSpc>
                <a:spcPct val="110000"/>
              </a:lnSpc>
              <a:spcBef>
                <a:spcPct val="25000"/>
              </a:spcBef>
              <a:buChar char="§"/>
              <a:defRPr sz="1200">
                <a:solidFill>
                  <a:schemeClr val="tx1"/>
                </a:solidFill>
                <a:latin typeface="Arial" panose="020B0604020202020204" pitchFamily="34" charset="0"/>
              </a:defRPr>
            </a:lvl5pPr>
            <a:lvl6pPr marL="2878138" indent="-342900" eaLnBrk="0" fontAlgn="base" hangingPunct="0">
              <a:lnSpc>
                <a:spcPct val="110000"/>
              </a:lnSpc>
              <a:spcBef>
                <a:spcPct val="25000"/>
              </a:spcBef>
              <a:spcAft>
                <a:spcPct val="0"/>
              </a:spcAft>
              <a:buClr>
                <a:schemeClr val="accent1"/>
              </a:buClr>
              <a:buFont typeface="Wingdings" panose="05000000000000000000" pitchFamily="2" charset="2"/>
              <a:buChar char="§"/>
              <a:defRPr sz="1200">
                <a:solidFill>
                  <a:schemeClr val="tx1"/>
                </a:solidFill>
                <a:latin typeface="Arial" panose="020B0604020202020204" pitchFamily="34" charset="0"/>
              </a:defRPr>
            </a:lvl6pPr>
            <a:lvl7pPr marL="3335338" indent="-342900" eaLnBrk="0" fontAlgn="base" hangingPunct="0">
              <a:lnSpc>
                <a:spcPct val="110000"/>
              </a:lnSpc>
              <a:spcBef>
                <a:spcPct val="25000"/>
              </a:spcBef>
              <a:spcAft>
                <a:spcPct val="0"/>
              </a:spcAft>
              <a:buClr>
                <a:schemeClr val="accent1"/>
              </a:buClr>
              <a:buFont typeface="Wingdings" panose="05000000000000000000" pitchFamily="2" charset="2"/>
              <a:buChar char="§"/>
              <a:defRPr sz="1200">
                <a:solidFill>
                  <a:schemeClr val="tx1"/>
                </a:solidFill>
                <a:latin typeface="Arial" panose="020B0604020202020204" pitchFamily="34" charset="0"/>
              </a:defRPr>
            </a:lvl7pPr>
            <a:lvl8pPr marL="3792538" indent="-342900" eaLnBrk="0" fontAlgn="base" hangingPunct="0">
              <a:lnSpc>
                <a:spcPct val="110000"/>
              </a:lnSpc>
              <a:spcBef>
                <a:spcPct val="25000"/>
              </a:spcBef>
              <a:spcAft>
                <a:spcPct val="0"/>
              </a:spcAft>
              <a:buClr>
                <a:schemeClr val="accent1"/>
              </a:buClr>
              <a:buFont typeface="Wingdings" panose="05000000000000000000" pitchFamily="2" charset="2"/>
              <a:buChar char="§"/>
              <a:defRPr sz="1200">
                <a:solidFill>
                  <a:schemeClr val="tx1"/>
                </a:solidFill>
                <a:latin typeface="Arial" panose="020B0604020202020204" pitchFamily="34" charset="0"/>
              </a:defRPr>
            </a:lvl8pPr>
            <a:lvl9pPr marL="4249738" indent="-342900" eaLnBrk="0" fontAlgn="base" hangingPunct="0">
              <a:lnSpc>
                <a:spcPct val="110000"/>
              </a:lnSpc>
              <a:spcBef>
                <a:spcPct val="25000"/>
              </a:spcBef>
              <a:spcAft>
                <a:spcPct val="0"/>
              </a:spcAft>
              <a:buClr>
                <a:schemeClr val="accent1"/>
              </a:buClr>
              <a:buFont typeface="Wingdings" panose="05000000000000000000" pitchFamily="2" charset="2"/>
              <a:buChar char="§"/>
              <a:defRPr sz="1200">
                <a:solidFill>
                  <a:schemeClr val="tx1"/>
                </a:solidFill>
                <a:latin typeface="Arial" panose="020B0604020202020204" pitchFamily="34" charset="0"/>
              </a:defRPr>
            </a:lvl9pPr>
          </a:lstStyle>
          <a:p>
            <a:pPr>
              <a:spcBef>
                <a:spcPct val="10000"/>
              </a:spcBef>
              <a:buFontTx/>
              <a:buNone/>
            </a:pPr>
            <a:r>
              <a:rPr lang="en-US" altLang="en-US" sz="1600" b="1"/>
              <a:t>Sustainable Energy management</a:t>
            </a:r>
          </a:p>
        </p:txBody>
      </p:sp>
      <p:sp>
        <p:nvSpPr>
          <p:cNvPr id="5" name="Rectangle 4"/>
          <p:cNvSpPr>
            <a:spLocks noChangeArrowheads="1"/>
          </p:cNvSpPr>
          <p:nvPr/>
        </p:nvSpPr>
        <p:spPr bwMode="auto">
          <a:xfrm>
            <a:off x="569919" y="908720"/>
            <a:ext cx="7527925" cy="490537"/>
          </a:xfrm>
          <a:prstGeom prst="rect">
            <a:avLst/>
          </a:prstGeom>
          <a:solidFill>
            <a:schemeClr val="bg2"/>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106" tIns="0" rIns="0" bIns="0" anchor="ctr"/>
          <a:lstStyle>
            <a:lvl1pPr marL="180975" indent="-180975" eaLnBrk="0" hangingPunct="0">
              <a:lnSpc>
                <a:spcPct val="110000"/>
              </a:lnSpc>
              <a:spcBef>
                <a:spcPct val="25000"/>
              </a:spcBef>
              <a:defRPr>
                <a:solidFill>
                  <a:schemeClr val="tx1"/>
                </a:solidFill>
                <a:latin typeface="Arial" panose="020B0604020202020204" pitchFamily="34" charset="0"/>
              </a:defRPr>
            </a:lvl1pPr>
            <a:lvl2pPr marL="820738" indent="-342900" eaLnBrk="0" hangingPunct="0">
              <a:lnSpc>
                <a:spcPct val="110000"/>
              </a:lnSpc>
              <a:spcBef>
                <a:spcPct val="25000"/>
              </a:spcBef>
              <a:buChar char="§"/>
              <a:defRPr b="1">
                <a:solidFill>
                  <a:schemeClr val="tx1"/>
                </a:solidFill>
                <a:latin typeface="Arial" panose="020B0604020202020204" pitchFamily="34" charset="0"/>
              </a:defRPr>
            </a:lvl2pPr>
            <a:lvl3pPr marL="1354138" indent="-342900" eaLnBrk="0" hangingPunct="0">
              <a:lnSpc>
                <a:spcPct val="110000"/>
              </a:lnSpc>
              <a:spcBef>
                <a:spcPct val="25000"/>
              </a:spcBef>
              <a:buChar char="§"/>
              <a:defRPr sz="1600">
                <a:solidFill>
                  <a:schemeClr val="tx1"/>
                </a:solidFill>
                <a:latin typeface="Arial" panose="020B0604020202020204" pitchFamily="34" charset="0"/>
              </a:defRPr>
            </a:lvl3pPr>
            <a:lvl4pPr marL="1887538" indent="-342900" eaLnBrk="0" hangingPunct="0">
              <a:lnSpc>
                <a:spcPct val="110000"/>
              </a:lnSpc>
              <a:spcBef>
                <a:spcPct val="25000"/>
              </a:spcBef>
              <a:buChar char="§"/>
              <a:defRPr sz="1400">
                <a:solidFill>
                  <a:schemeClr val="tx1"/>
                </a:solidFill>
                <a:latin typeface="Arial" panose="020B0604020202020204" pitchFamily="34" charset="0"/>
              </a:defRPr>
            </a:lvl4pPr>
            <a:lvl5pPr marL="2420938" indent="-342900" eaLnBrk="0" hangingPunct="0">
              <a:lnSpc>
                <a:spcPct val="110000"/>
              </a:lnSpc>
              <a:spcBef>
                <a:spcPct val="25000"/>
              </a:spcBef>
              <a:buChar char="§"/>
              <a:defRPr sz="1200">
                <a:solidFill>
                  <a:schemeClr val="tx1"/>
                </a:solidFill>
                <a:latin typeface="Arial" panose="020B0604020202020204" pitchFamily="34" charset="0"/>
              </a:defRPr>
            </a:lvl5pPr>
            <a:lvl6pPr marL="2878138" indent="-342900" eaLnBrk="0" fontAlgn="base" hangingPunct="0">
              <a:lnSpc>
                <a:spcPct val="110000"/>
              </a:lnSpc>
              <a:spcBef>
                <a:spcPct val="25000"/>
              </a:spcBef>
              <a:spcAft>
                <a:spcPct val="0"/>
              </a:spcAft>
              <a:buClr>
                <a:schemeClr val="accent1"/>
              </a:buClr>
              <a:buFont typeface="Wingdings" panose="05000000000000000000" pitchFamily="2" charset="2"/>
              <a:buChar char="§"/>
              <a:defRPr sz="1200">
                <a:solidFill>
                  <a:schemeClr val="tx1"/>
                </a:solidFill>
                <a:latin typeface="Arial" panose="020B0604020202020204" pitchFamily="34" charset="0"/>
              </a:defRPr>
            </a:lvl6pPr>
            <a:lvl7pPr marL="3335338" indent="-342900" eaLnBrk="0" fontAlgn="base" hangingPunct="0">
              <a:lnSpc>
                <a:spcPct val="110000"/>
              </a:lnSpc>
              <a:spcBef>
                <a:spcPct val="25000"/>
              </a:spcBef>
              <a:spcAft>
                <a:spcPct val="0"/>
              </a:spcAft>
              <a:buClr>
                <a:schemeClr val="accent1"/>
              </a:buClr>
              <a:buFont typeface="Wingdings" panose="05000000000000000000" pitchFamily="2" charset="2"/>
              <a:buChar char="§"/>
              <a:defRPr sz="1200">
                <a:solidFill>
                  <a:schemeClr val="tx1"/>
                </a:solidFill>
                <a:latin typeface="Arial" panose="020B0604020202020204" pitchFamily="34" charset="0"/>
              </a:defRPr>
            </a:lvl7pPr>
            <a:lvl8pPr marL="3792538" indent="-342900" eaLnBrk="0" fontAlgn="base" hangingPunct="0">
              <a:lnSpc>
                <a:spcPct val="110000"/>
              </a:lnSpc>
              <a:spcBef>
                <a:spcPct val="25000"/>
              </a:spcBef>
              <a:spcAft>
                <a:spcPct val="0"/>
              </a:spcAft>
              <a:buClr>
                <a:schemeClr val="accent1"/>
              </a:buClr>
              <a:buFont typeface="Wingdings" panose="05000000000000000000" pitchFamily="2" charset="2"/>
              <a:buChar char="§"/>
              <a:defRPr sz="1200">
                <a:solidFill>
                  <a:schemeClr val="tx1"/>
                </a:solidFill>
                <a:latin typeface="Arial" panose="020B0604020202020204" pitchFamily="34" charset="0"/>
              </a:defRPr>
            </a:lvl8pPr>
            <a:lvl9pPr marL="4249738" indent="-342900" eaLnBrk="0" fontAlgn="base" hangingPunct="0">
              <a:lnSpc>
                <a:spcPct val="110000"/>
              </a:lnSpc>
              <a:spcBef>
                <a:spcPct val="25000"/>
              </a:spcBef>
              <a:spcAft>
                <a:spcPct val="0"/>
              </a:spcAft>
              <a:buClr>
                <a:schemeClr val="accent1"/>
              </a:buClr>
              <a:buFont typeface="Wingdings" panose="05000000000000000000" pitchFamily="2" charset="2"/>
              <a:buChar char="§"/>
              <a:defRPr sz="1200">
                <a:solidFill>
                  <a:schemeClr val="tx1"/>
                </a:solidFill>
                <a:latin typeface="Arial" panose="020B0604020202020204" pitchFamily="34" charset="0"/>
              </a:defRPr>
            </a:lvl9pPr>
          </a:lstStyle>
          <a:p>
            <a:pPr>
              <a:spcBef>
                <a:spcPct val="10000"/>
              </a:spcBef>
              <a:buFontTx/>
              <a:buNone/>
            </a:pPr>
            <a:r>
              <a:rPr lang="en-US" altLang="en-US" sz="1600" b="1"/>
              <a:t>Reduce energy costs</a:t>
            </a:r>
          </a:p>
        </p:txBody>
      </p:sp>
      <p:sp>
        <p:nvSpPr>
          <p:cNvPr id="6" name="Rectangle 5"/>
          <p:cNvSpPr>
            <a:spLocks noChangeArrowheads="1"/>
          </p:cNvSpPr>
          <p:nvPr/>
        </p:nvSpPr>
        <p:spPr bwMode="auto">
          <a:xfrm>
            <a:off x="569919" y="1471314"/>
            <a:ext cx="7527925" cy="512762"/>
          </a:xfrm>
          <a:prstGeom prst="rect">
            <a:avLst/>
          </a:prstGeom>
          <a:solidFill>
            <a:schemeClr val="bg2"/>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106" tIns="0" rIns="0" bIns="0" anchor="ctr"/>
          <a:lstStyle>
            <a:lvl1pPr marL="180975" indent="-180975" eaLnBrk="0" hangingPunct="0">
              <a:lnSpc>
                <a:spcPct val="110000"/>
              </a:lnSpc>
              <a:spcBef>
                <a:spcPct val="25000"/>
              </a:spcBef>
              <a:defRPr>
                <a:solidFill>
                  <a:schemeClr val="tx1"/>
                </a:solidFill>
                <a:latin typeface="Arial" panose="020B0604020202020204" pitchFamily="34" charset="0"/>
              </a:defRPr>
            </a:lvl1pPr>
            <a:lvl2pPr marL="820738" indent="-342900" eaLnBrk="0" hangingPunct="0">
              <a:lnSpc>
                <a:spcPct val="110000"/>
              </a:lnSpc>
              <a:spcBef>
                <a:spcPct val="25000"/>
              </a:spcBef>
              <a:buChar char="§"/>
              <a:defRPr b="1">
                <a:solidFill>
                  <a:schemeClr val="tx1"/>
                </a:solidFill>
                <a:latin typeface="Arial" panose="020B0604020202020204" pitchFamily="34" charset="0"/>
              </a:defRPr>
            </a:lvl2pPr>
            <a:lvl3pPr marL="1354138" indent="-342900" eaLnBrk="0" hangingPunct="0">
              <a:lnSpc>
                <a:spcPct val="110000"/>
              </a:lnSpc>
              <a:spcBef>
                <a:spcPct val="25000"/>
              </a:spcBef>
              <a:buChar char="§"/>
              <a:defRPr sz="1600">
                <a:solidFill>
                  <a:schemeClr val="tx1"/>
                </a:solidFill>
                <a:latin typeface="Arial" panose="020B0604020202020204" pitchFamily="34" charset="0"/>
              </a:defRPr>
            </a:lvl3pPr>
            <a:lvl4pPr marL="1887538" indent="-342900" eaLnBrk="0" hangingPunct="0">
              <a:lnSpc>
                <a:spcPct val="110000"/>
              </a:lnSpc>
              <a:spcBef>
                <a:spcPct val="25000"/>
              </a:spcBef>
              <a:buChar char="§"/>
              <a:defRPr sz="1400">
                <a:solidFill>
                  <a:schemeClr val="tx1"/>
                </a:solidFill>
                <a:latin typeface="Arial" panose="020B0604020202020204" pitchFamily="34" charset="0"/>
              </a:defRPr>
            </a:lvl4pPr>
            <a:lvl5pPr marL="2420938" indent="-342900" eaLnBrk="0" hangingPunct="0">
              <a:lnSpc>
                <a:spcPct val="110000"/>
              </a:lnSpc>
              <a:spcBef>
                <a:spcPct val="25000"/>
              </a:spcBef>
              <a:buChar char="§"/>
              <a:defRPr sz="1200">
                <a:solidFill>
                  <a:schemeClr val="tx1"/>
                </a:solidFill>
                <a:latin typeface="Arial" panose="020B0604020202020204" pitchFamily="34" charset="0"/>
              </a:defRPr>
            </a:lvl5pPr>
            <a:lvl6pPr marL="2878138" indent="-342900" eaLnBrk="0" fontAlgn="base" hangingPunct="0">
              <a:lnSpc>
                <a:spcPct val="110000"/>
              </a:lnSpc>
              <a:spcBef>
                <a:spcPct val="25000"/>
              </a:spcBef>
              <a:spcAft>
                <a:spcPct val="0"/>
              </a:spcAft>
              <a:buClr>
                <a:schemeClr val="accent1"/>
              </a:buClr>
              <a:buFont typeface="Wingdings" panose="05000000000000000000" pitchFamily="2" charset="2"/>
              <a:buChar char="§"/>
              <a:defRPr sz="1200">
                <a:solidFill>
                  <a:schemeClr val="tx1"/>
                </a:solidFill>
                <a:latin typeface="Arial" panose="020B0604020202020204" pitchFamily="34" charset="0"/>
              </a:defRPr>
            </a:lvl6pPr>
            <a:lvl7pPr marL="3335338" indent="-342900" eaLnBrk="0" fontAlgn="base" hangingPunct="0">
              <a:lnSpc>
                <a:spcPct val="110000"/>
              </a:lnSpc>
              <a:spcBef>
                <a:spcPct val="25000"/>
              </a:spcBef>
              <a:spcAft>
                <a:spcPct val="0"/>
              </a:spcAft>
              <a:buClr>
                <a:schemeClr val="accent1"/>
              </a:buClr>
              <a:buFont typeface="Wingdings" panose="05000000000000000000" pitchFamily="2" charset="2"/>
              <a:buChar char="§"/>
              <a:defRPr sz="1200">
                <a:solidFill>
                  <a:schemeClr val="tx1"/>
                </a:solidFill>
                <a:latin typeface="Arial" panose="020B0604020202020204" pitchFamily="34" charset="0"/>
              </a:defRPr>
            </a:lvl7pPr>
            <a:lvl8pPr marL="3792538" indent="-342900" eaLnBrk="0" fontAlgn="base" hangingPunct="0">
              <a:lnSpc>
                <a:spcPct val="110000"/>
              </a:lnSpc>
              <a:spcBef>
                <a:spcPct val="25000"/>
              </a:spcBef>
              <a:spcAft>
                <a:spcPct val="0"/>
              </a:spcAft>
              <a:buClr>
                <a:schemeClr val="accent1"/>
              </a:buClr>
              <a:buFont typeface="Wingdings" panose="05000000000000000000" pitchFamily="2" charset="2"/>
              <a:buChar char="§"/>
              <a:defRPr sz="1200">
                <a:solidFill>
                  <a:schemeClr val="tx1"/>
                </a:solidFill>
                <a:latin typeface="Arial" panose="020B0604020202020204" pitchFamily="34" charset="0"/>
              </a:defRPr>
            </a:lvl8pPr>
            <a:lvl9pPr marL="4249738" indent="-342900" eaLnBrk="0" fontAlgn="base" hangingPunct="0">
              <a:lnSpc>
                <a:spcPct val="110000"/>
              </a:lnSpc>
              <a:spcBef>
                <a:spcPct val="25000"/>
              </a:spcBef>
              <a:spcAft>
                <a:spcPct val="0"/>
              </a:spcAft>
              <a:buClr>
                <a:schemeClr val="accent1"/>
              </a:buClr>
              <a:buFont typeface="Wingdings" panose="05000000000000000000" pitchFamily="2" charset="2"/>
              <a:buChar char="§"/>
              <a:defRPr sz="1200">
                <a:solidFill>
                  <a:schemeClr val="tx1"/>
                </a:solidFill>
                <a:latin typeface="Arial" panose="020B0604020202020204" pitchFamily="34" charset="0"/>
              </a:defRPr>
            </a:lvl9pPr>
          </a:lstStyle>
          <a:p>
            <a:pPr>
              <a:spcBef>
                <a:spcPct val="10000"/>
              </a:spcBef>
              <a:buClrTx/>
              <a:buFontTx/>
              <a:buNone/>
            </a:pPr>
            <a:r>
              <a:rPr lang="en-US" altLang="en-US" sz="1600" b="1" dirty="0"/>
              <a:t>Automatic energy accounting</a:t>
            </a:r>
          </a:p>
        </p:txBody>
      </p:sp>
      <p:sp>
        <p:nvSpPr>
          <p:cNvPr id="7" name="Rectangle 6"/>
          <p:cNvSpPr>
            <a:spLocks noChangeArrowheads="1"/>
          </p:cNvSpPr>
          <p:nvPr/>
        </p:nvSpPr>
        <p:spPr bwMode="auto">
          <a:xfrm>
            <a:off x="476256" y="916657"/>
            <a:ext cx="792163" cy="485775"/>
          </a:xfrm>
          <a:prstGeom prst="rect">
            <a:avLst/>
          </a:prstGeom>
          <a:solidFill>
            <a:srgbClr val="00963F"/>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ltLang="en-US" sz="2000" b="1">
                <a:solidFill>
                  <a:schemeClr val="bg2"/>
                </a:solidFill>
              </a:rPr>
              <a:t>1</a:t>
            </a:r>
          </a:p>
        </p:txBody>
      </p:sp>
      <p:sp>
        <p:nvSpPr>
          <p:cNvPr id="8" name="Rectangle 7"/>
          <p:cNvSpPr>
            <a:spLocks noChangeArrowheads="1"/>
          </p:cNvSpPr>
          <p:nvPr/>
        </p:nvSpPr>
        <p:spPr bwMode="auto">
          <a:xfrm>
            <a:off x="463556" y="1457027"/>
            <a:ext cx="792163" cy="523875"/>
          </a:xfrm>
          <a:prstGeom prst="rect">
            <a:avLst/>
          </a:prstGeom>
          <a:solidFill>
            <a:srgbClr val="00963F"/>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ltLang="en-US" sz="2000" b="1">
                <a:solidFill>
                  <a:schemeClr val="bg2"/>
                </a:solidFill>
              </a:rPr>
              <a:t>2</a:t>
            </a:r>
          </a:p>
        </p:txBody>
      </p:sp>
      <p:sp>
        <p:nvSpPr>
          <p:cNvPr id="9" name="Rectangle 8"/>
          <p:cNvSpPr>
            <a:spLocks noChangeArrowheads="1"/>
          </p:cNvSpPr>
          <p:nvPr/>
        </p:nvSpPr>
        <p:spPr bwMode="auto">
          <a:xfrm>
            <a:off x="463556" y="2056085"/>
            <a:ext cx="792163" cy="530225"/>
          </a:xfrm>
          <a:prstGeom prst="rect">
            <a:avLst/>
          </a:prstGeom>
          <a:solidFill>
            <a:srgbClr val="00963F"/>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ltLang="en-US" sz="2000" b="1">
                <a:solidFill>
                  <a:schemeClr val="bg2"/>
                </a:solidFill>
              </a:rPr>
              <a:t>3</a:t>
            </a:r>
          </a:p>
        </p:txBody>
      </p:sp>
      <p:sp>
        <p:nvSpPr>
          <p:cNvPr id="12" name="Rectangle 15"/>
          <p:cNvSpPr>
            <a:spLocks noChangeArrowheads="1"/>
          </p:cNvSpPr>
          <p:nvPr/>
        </p:nvSpPr>
        <p:spPr bwMode="auto">
          <a:xfrm>
            <a:off x="571505" y="2629221"/>
            <a:ext cx="7543800" cy="431800"/>
          </a:xfrm>
          <a:prstGeom prst="rect">
            <a:avLst/>
          </a:prstGeom>
          <a:solidFill>
            <a:schemeClr val="bg2"/>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106" tIns="0" rIns="0" bIns="0" anchor="ctr"/>
          <a:lstStyle>
            <a:lvl1pPr marL="180975" indent="-180975" eaLnBrk="0" hangingPunct="0">
              <a:lnSpc>
                <a:spcPct val="110000"/>
              </a:lnSpc>
              <a:spcBef>
                <a:spcPct val="25000"/>
              </a:spcBef>
              <a:defRPr>
                <a:solidFill>
                  <a:schemeClr val="tx1"/>
                </a:solidFill>
                <a:latin typeface="Arial" panose="020B0604020202020204" pitchFamily="34" charset="0"/>
              </a:defRPr>
            </a:lvl1pPr>
            <a:lvl2pPr marL="820738" indent="-342900" eaLnBrk="0" hangingPunct="0">
              <a:lnSpc>
                <a:spcPct val="110000"/>
              </a:lnSpc>
              <a:spcBef>
                <a:spcPct val="25000"/>
              </a:spcBef>
              <a:buChar char="§"/>
              <a:defRPr b="1">
                <a:solidFill>
                  <a:schemeClr val="tx1"/>
                </a:solidFill>
                <a:latin typeface="Arial" panose="020B0604020202020204" pitchFamily="34" charset="0"/>
              </a:defRPr>
            </a:lvl2pPr>
            <a:lvl3pPr marL="1354138" indent="-342900" eaLnBrk="0" hangingPunct="0">
              <a:lnSpc>
                <a:spcPct val="110000"/>
              </a:lnSpc>
              <a:spcBef>
                <a:spcPct val="25000"/>
              </a:spcBef>
              <a:buChar char="§"/>
              <a:defRPr sz="1600">
                <a:solidFill>
                  <a:schemeClr val="tx1"/>
                </a:solidFill>
                <a:latin typeface="Arial" panose="020B0604020202020204" pitchFamily="34" charset="0"/>
              </a:defRPr>
            </a:lvl3pPr>
            <a:lvl4pPr marL="1887538" indent="-342900" eaLnBrk="0" hangingPunct="0">
              <a:lnSpc>
                <a:spcPct val="110000"/>
              </a:lnSpc>
              <a:spcBef>
                <a:spcPct val="25000"/>
              </a:spcBef>
              <a:buChar char="§"/>
              <a:defRPr sz="1400">
                <a:solidFill>
                  <a:schemeClr val="tx1"/>
                </a:solidFill>
                <a:latin typeface="Arial" panose="020B0604020202020204" pitchFamily="34" charset="0"/>
              </a:defRPr>
            </a:lvl4pPr>
            <a:lvl5pPr marL="2420938" indent="-342900" eaLnBrk="0" hangingPunct="0">
              <a:lnSpc>
                <a:spcPct val="110000"/>
              </a:lnSpc>
              <a:spcBef>
                <a:spcPct val="25000"/>
              </a:spcBef>
              <a:buChar char="§"/>
              <a:defRPr sz="1200">
                <a:solidFill>
                  <a:schemeClr val="tx1"/>
                </a:solidFill>
                <a:latin typeface="Arial" panose="020B0604020202020204" pitchFamily="34" charset="0"/>
              </a:defRPr>
            </a:lvl5pPr>
            <a:lvl6pPr marL="2878138" indent="-342900" eaLnBrk="0" fontAlgn="base" hangingPunct="0">
              <a:lnSpc>
                <a:spcPct val="110000"/>
              </a:lnSpc>
              <a:spcBef>
                <a:spcPct val="25000"/>
              </a:spcBef>
              <a:spcAft>
                <a:spcPct val="0"/>
              </a:spcAft>
              <a:buClr>
                <a:schemeClr val="accent1"/>
              </a:buClr>
              <a:buFont typeface="Wingdings" panose="05000000000000000000" pitchFamily="2" charset="2"/>
              <a:buChar char="§"/>
              <a:defRPr sz="1200">
                <a:solidFill>
                  <a:schemeClr val="tx1"/>
                </a:solidFill>
                <a:latin typeface="Arial" panose="020B0604020202020204" pitchFamily="34" charset="0"/>
              </a:defRPr>
            </a:lvl6pPr>
            <a:lvl7pPr marL="3335338" indent="-342900" eaLnBrk="0" fontAlgn="base" hangingPunct="0">
              <a:lnSpc>
                <a:spcPct val="110000"/>
              </a:lnSpc>
              <a:spcBef>
                <a:spcPct val="25000"/>
              </a:spcBef>
              <a:spcAft>
                <a:spcPct val="0"/>
              </a:spcAft>
              <a:buClr>
                <a:schemeClr val="accent1"/>
              </a:buClr>
              <a:buFont typeface="Wingdings" panose="05000000000000000000" pitchFamily="2" charset="2"/>
              <a:buChar char="§"/>
              <a:defRPr sz="1200">
                <a:solidFill>
                  <a:schemeClr val="tx1"/>
                </a:solidFill>
                <a:latin typeface="Arial" panose="020B0604020202020204" pitchFamily="34" charset="0"/>
              </a:defRPr>
            </a:lvl7pPr>
            <a:lvl8pPr marL="3792538" indent="-342900" eaLnBrk="0" fontAlgn="base" hangingPunct="0">
              <a:lnSpc>
                <a:spcPct val="110000"/>
              </a:lnSpc>
              <a:spcBef>
                <a:spcPct val="25000"/>
              </a:spcBef>
              <a:spcAft>
                <a:spcPct val="0"/>
              </a:spcAft>
              <a:buClr>
                <a:schemeClr val="accent1"/>
              </a:buClr>
              <a:buFont typeface="Wingdings" panose="05000000000000000000" pitchFamily="2" charset="2"/>
              <a:buChar char="§"/>
              <a:defRPr sz="1200">
                <a:solidFill>
                  <a:schemeClr val="tx1"/>
                </a:solidFill>
                <a:latin typeface="Arial" panose="020B0604020202020204" pitchFamily="34" charset="0"/>
              </a:defRPr>
            </a:lvl8pPr>
            <a:lvl9pPr marL="4249738" indent="-342900" eaLnBrk="0" fontAlgn="base" hangingPunct="0">
              <a:lnSpc>
                <a:spcPct val="110000"/>
              </a:lnSpc>
              <a:spcBef>
                <a:spcPct val="25000"/>
              </a:spcBef>
              <a:spcAft>
                <a:spcPct val="0"/>
              </a:spcAft>
              <a:buClr>
                <a:schemeClr val="accent1"/>
              </a:buClr>
              <a:buFont typeface="Wingdings" panose="05000000000000000000" pitchFamily="2" charset="2"/>
              <a:buChar char="§"/>
              <a:defRPr sz="1200">
                <a:solidFill>
                  <a:schemeClr val="tx1"/>
                </a:solidFill>
                <a:latin typeface="Arial" panose="020B0604020202020204" pitchFamily="34" charset="0"/>
              </a:defRPr>
            </a:lvl9pPr>
          </a:lstStyle>
          <a:p>
            <a:pPr>
              <a:spcBef>
                <a:spcPct val="10000"/>
              </a:spcBef>
              <a:buClrTx/>
              <a:buFontTx/>
              <a:buNone/>
            </a:pPr>
            <a:r>
              <a:rPr lang="en-US" altLang="en-US" sz="1600" b="1"/>
              <a:t>Data transparency through automated reporting </a:t>
            </a:r>
          </a:p>
        </p:txBody>
      </p:sp>
      <p:sp>
        <p:nvSpPr>
          <p:cNvPr id="13" name="Rectangle 16"/>
          <p:cNvSpPr>
            <a:spLocks noChangeArrowheads="1"/>
          </p:cNvSpPr>
          <p:nvPr/>
        </p:nvSpPr>
        <p:spPr bwMode="auto">
          <a:xfrm>
            <a:off x="463555" y="2637160"/>
            <a:ext cx="793750" cy="427037"/>
          </a:xfrm>
          <a:prstGeom prst="rect">
            <a:avLst/>
          </a:prstGeom>
          <a:solidFill>
            <a:srgbClr val="00963F"/>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ltLang="en-US" sz="2000" b="1" dirty="0">
                <a:solidFill>
                  <a:schemeClr val="bg2"/>
                </a:solidFill>
              </a:rPr>
              <a:t>4</a:t>
            </a:r>
          </a:p>
        </p:txBody>
      </p:sp>
      <p:sp>
        <p:nvSpPr>
          <p:cNvPr id="14" name="Rectangle 17"/>
          <p:cNvSpPr>
            <a:spLocks noChangeArrowheads="1"/>
          </p:cNvSpPr>
          <p:nvPr/>
        </p:nvSpPr>
        <p:spPr bwMode="auto">
          <a:xfrm>
            <a:off x="558805" y="3088828"/>
            <a:ext cx="7564438" cy="479425"/>
          </a:xfrm>
          <a:prstGeom prst="rect">
            <a:avLst/>
          </a:prstGeom>
          <a:solidFill>
            <a:schemeClr val="bg2"/>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106" tIns="0" rIns="0" bIns="0" anchor="ctr"/>
          <a:lstStyle>
            <a:lvl1pPr marL="93663" indent="-93663" eaLnBrk="0" hangingPunct="0">
              <a:lnSpc>
                <a:spcPct val="110000"/>
              </a:lnSpc>
              <a:spcBef>
                <a:spcPct val="25000"/>
              </a:spcBef>
              <a:defRPr>
                <a:solidFill>
                  <a:schemeClr val="tx1"/>
                </a:solidFill>
                <a:latin typeface="Arial" panose="020B0604020202020204" pitchFamily="34" charset="0"/>
              </a:defRPr>
            </a:lvl1pPr>
            <a:lvl2pPr marL="355600" indent="-82550" eaLnBrk="0" hangingPunct="0">
              <a:lnSpc>
                <a:spcPct val="110000"/>
              </a:lnSpc>
              <a:spcBef>
                <a:spcPct val="25000"/>
              </a:spcBef>
              <a:buChar char="§"/>
              <a:defRPr b="1">
                <a:solidFill>
                  <a:schemeClr val="tx1"/>
                </a:solidFill>
                <a:latin typeface="Arial" panose="020B0604020202020204" pitchFamily="34" charset="0"/>
              </a:defRPr>
            </a:lvl2pPr>
            <a:lvl3pPr marL="1354138" indent="-342900" eaLnBrk="0" hangingPunct="0">
              <a:lnSpc>
                <a:spcPct val="110000"/>
              </a:lnSpc>
              <a:spcBef>
                <a:spcPct val="25000"/>
              </a:spcBef>
              <a:buChar char="§"/>
              <a:defRPr sz="1600">
                <a:solidFill>
                  <a:schemeClr val="tx1"/>
                </a:solidFill>
                <a:latin typeface="Arial" panose="020B0604020202020204" pitchFamily="34" charset="0"/>
              </a:defRPr>
            </a:lvl3pPr>
            <a:lvl4pPr marL="1887538" indent="-342900" eaLnBrk="0" hangingPunct="0">
              <a:lnSpc>
                <a:spcPct val="110000"/>
              </a:lnSpc>
              <a:spcBef>
                <a:spcPct val="25000"/>
              </a:spcBef>
              <a:buChar char="§"/>
              <a:defRPr sz="1400">
                <a:solidFill>
                  <a:schemeClr val="tx1"/>
                </a:solidFill>
                <a:latin typeface="Arial" panose="020B0604020202020204" pitchFamily="34" charset="0"/>
              </a:defRPr>
            </a:lvl4pPr>
            <a:lvl5pPr marL="2420938" indent="-342900" eaLnBrk="0" hangingPunct="0">
              <a:lnSpc>
                <a:spcPct val="110000"/>
              </a:lnSpc>
              <a:spcBef>
                <a:spcPct val="25000"/>
              </a:spcBef>
              <a:buChar char="§"/>
              <a:defRPr sz="1200">
                <a:solidFill>
                  <a:schemeClr val="tx1"/>
                </a:solidFill>
                <a:latin typeface="Arial" panose="020B0604020202020204" pitchFamily="34" charset="0"/>
              </a:defRPr>
            </a:lvl5pPr>
            <a:lvl6pPr marL="2878138" indent="-342900" eaLnBrk="0" fontAlgn="base" hangingPunct="0">
              <a:lnSpc>
                <a:spcPct val="110000"/>
              </a:lnSpc>
              <a:spcBef>
                <a:spcPct val="25000"/>
              </a:spcBef>
              <a:spcAft>
                <a:spcPct val="0"/>
              </a:spcAft>
              <a:buClr>
                <a:schemeClr val="accent1"/>
              </a:buClr>
              <a:buFont typeface="Wingdings" panose="05000000000000000000" pitchFamily="2" charset="2"/>
              <a:buChar char="§"/>
              <a:defRPr sz="1200">
                <a:solidFill>
                  <a:schemeClr val="tx1"/>
                </a:solidFill>
                <a:latin typeface="Arial" panose="020B0604020202020204" pitchFamily="34" charset="0"/>
              </a:defRPr>
            </a:lvl6pPr>
            <a:lvl7pPr marL="3335338" indent="-342900" eaLnBrk="0" fontAlgn="base" hangingPunct="0">
              <a:lnSpc>
                <a:spcPct val="110000"/>
              </a:lnSpc>
              <a:spcBef>
                <a:spcPct val="25000"/>
              </a:spcBef>
              <a:spcAft>
                <a:spcPct val="0"/>
              </a:spcAft>
              <a:buClr>
                <a:schemeClr val="accent1"/>
              </a:buClr>
              <a:buFont typeface="Wingdings" panose="05000000000000000000" pitchFamily="2" charset="2"/>
              <a:buChar char="§"/>
              <a:defRPr sz="1200">
                <a:solidFill>
                  <a:schemeClr val="tx1"/>
                </a:solidFill>
                <a:latin typeface="Arial" panose="020B0604020202020204" pitchFamily="34" charset="0"/>
              </a:defRPr>
            </a:lvl7pPr>
            <a:lvl8pPr marL="3792538" indent="-342900" eaLnBrk="0" fontAlgn="base" hangingPunct="0">
              <a:lnSpc>
                <a:spcPct val="110000"/>
              </a:lnSpc>
              <a:spcBef>
                <a:spcPct val="25000"/>
              </a:spcBef>
              <a:spcAft>
                <a:spcPct val="0"/>
              </a:spcAft>
              <a:buClr>
                <a:schemeClr val="accent1"/>
              </a:buClr>
              <a:buFont typeface="Wingdings" panose="05000000000000000000" pitchFamily="2" charset="2"/>
              <a:buChar char="§"/>
              <a:defRPr sz="1200">
                <a:solidFill>
                  <a:schemeClr val="tx1"/>
                </a:solidFill>
                <a:latin typeface="Arial" panose="020B0604020202020204" pitchFamily="34" charset="0"/>
              </a:defRPr>
            </a:lvl8pPr>
            <a:lvl9pPr marL="4249738" indent="-342900" eaLnBrk="0" fontAlgn="base" hangingPunct="0">
              <a:lnSpc>
                <a:spcPct val="110000"/>
              </a:lnSpc>
              <a:spcBef>
                <a:spcPct val="25000"/>
              </a:spcBef>
              <a:spcAft>
                <a:spcPct val="0"/>
              </a:spcAft>
              <a:buClr>
                <a:schemeClr val="accent1"/>
              </a:buClr>
              <a:buFont typeface="Wingdings" panose="05000000000000000000" pitchFamily="2" charset="2"/>
              <a:buChar char="§"/>
              <a:defRPr sz="1200">
                <a:solidFill>
                  <a:schemeClr val="tx1"/>
                </a:solidFill>
                <a:latin typeface="Arial" panose="020B0604020202020204" pitchFamily="34" charset="0"/>
              </a:defRPr>
            </a:lvl9pPr>
          </a:lstStyle>
          <a:p>
            <a:pPr>
              <a:spcBef>
                <a:spcPct val="10000"/>
              </a:spcBef>
              <a:buFontTx/>
              <a:buNone/>
            </a:pPr>
            <a:r>
              <a:rPr lang="en-US" altLang="en-US" sz="1600" b="1"/>
              <a:t>Improved data base for energy planning, -purchasing, -prediction</a:t>
            </a:r>
            <a:endParaRPr lang="en-US" altLang="en-US" sz="1400" i="1"/>
          </a:p>
        </p:txBody>
      </p:sp>
      <p:sp>
        <p:nvSpPr>
          <p:cNvPr id="15" name="Rectangle 18"/>
          <p:cNvSpPr>
            <a:spLocks noChangeArrowheads="1"/>
          </p:cNvSpPr>
          <p:nvPr/>
        </p:nvSpPr>
        <p:spPr bwMode="auto">
          <a:xfrm>
            <a:off x="463555" y="3084064"/>
            <a:ext cx="793750" cy="482600"/>
          </a:xfrm>
          <a:prstGeom prst="rect">
            <a:avLst/>
          </a:prstGeom>
          <a:solidFill>
            <a:srgbClr val="00963F"/>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ltLang="en-US" sz="2000" b="1" dirty="0">
                <a:solidFill>
                  <a:schemeClr val="bg2"/>
                </a:solidFill>
              </a:rPr>
              <a:t>5</a:t>
            </a:r>
          </a:p>
        </p:txBody>
      </p:sp>
      <p:sp>
        <p:nvSpPr>
          <p:cNvPr id="20" name="Rectangle 23"/>
          <p:cNvSpPr>
            <a:spLocks noChangeArrowheads="1"/>
          </p:cNvSpPr>
          <p:nvPr/>
        </p:nvSpPr>
        <p:spPr bwMode="auto">
          <a:xfrm>
            <a:off x="476256" y="903957"/>
            <a:ext cx="792163" cy="498475"/>
          </a:xfrm>
          <a:prstGeom prst="rect">
            <a:avLst/>
          </a:prstGeom>
          <a:solidFill>
            <a:srgbClr val="00963F"/>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ltLang="en-US" sz="2000" b="1">
                <a:solidFill>
                  <a:schemeClr val="bg2"/>
                </a:solidFill>
              </a:rPr>
              <a:t>1</a:t>
            </a:r>
          </a:p>
        </p:txBody>
      </p:sp>
      <p:pic>
        <p:nvPicPr>
          <p:cNvPr id="16" name="Picture 15"/>
          <p:cNvPicPr>
            <a:picLocks noChangeAspect="1"/>
          </p:cNvPicPr>
          <p:nvPr/>
        </p:nvPicPr>
        <p:blipFill>
          <a:blip r:embed="rId3"/>
          <a:stretch>
            <a:fillRect/>
          </a:stretch>
        </p:blipFill>
        <p:spPr>
          <a:xfrm>
            <a:off x="331304" y="3719428"/>
            <a:ext cx="9005111" cy="2736304"/>
          </a:xfrm>
          <a:prstGeom prst="rect">
            <a:avLst/>
          </a:prstGeom>
        </p:spPr>
      </p:pic>
      <p:pic>
        <p:nvPicPr>
          <p:cNvPr id="17" name="Picture 11"/>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8194680" y="1612726"/>
            <a:ext cx="4397713" cy="2106702"/>
          </a:xfrm>
          <a:prstGeom prst="rect">
            <a:avLst/>
          </a:prstGeom>
          <a:noFill/>
          <a:ln w="38100" algn="ctr">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4581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Line 2"/>
          <p:cNvSpPr>
            <a:spLocks noChangeShapeType="1"/>
          </p:cNvSpPr>
          <p:nvPr/>
        </p:nvSpPr>
        <p:spPr bwMode="auto">
          <a:xfrm>
            <a:off x="0" y="6346825"/>
            <a:ext cx="9372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pic>
        <p:nvPicPr>
          <p:cNvPr id="19" name="Picture 3" descr="EM_640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1041" y="3876962"/>
            <a:ext cx="54927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4" descr="EM_640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1041" y="1764000"/>
            <a:ext cx="54927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5" descr="EM_640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1041" y="2421225"/>
            <a:ext cx="54927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 descr="EM_640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1041" y="3078450"/>
            <a:ext cx="54927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7" descr="EM_6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8241" y="3796000"/>
            <a:ext cx="550862"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 descr="EM_6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8241" y="1683037"/>
            <a:ext cx="550862"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9" descr="EM_6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8241" y="2340262"/>
            <a:ext cx="550862"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0" descr="EM_6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8241" y="2997487"/>
            <a:ext cx="550862"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7691" y="4580225"/>
            <a:ext cx="828675"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29"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266" y="4516725"/>
            <a:ext cx="8302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0" name="Rectangle 2"/>
          <p:cNvSpPr txBox="1">
            <a:spLocks noChangeArrowheads="1"/>
          </p:cNvSpPr>
          <p:nvPr/>
        </p:nvSpPr>
        <p:spPr>
          <a:xfrm>
            <a:off x="163465" y="204281"/>
            <a:ext cx="8883650" cy="604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r>
              <a:rPr lang="en-US" sz="2800" b="1" dirty="0">
                <a:solidFill>
                  <a:schemeClr val="bg1"/>
                </a:solidFill>
              </a:rPr>
              <a:t>Stand-Alone Meters are not enough</a:t>
            </a:r>
          </a:p>
        </p:txBody>
      </p:sp>
      <p:sp>
        <p:nvSpPr>
          <p:cNvPr id="31" name="Rectangle 3"/>
          <p:cNvSpPr txBox="1">
            <a:spLocks noChangeArrowheads="1"/>
          </p:cNvSpPr>
          <p:nvPr/>
        </p:nvSpPr>
        <p:spPr>
          <a:xfrm>
            <a:off x="3331371" y="1936823"/>
            <a:ext cx="4308623" cy="3497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1313" indent="-341313" defTabSz="457200">
              <a:spcBef>
                <a:spcPct val="50000"/>
              </a:spcBef>
              <a:buSzPct val="120000"/>
            </a:pPr>
            <a:r>
              <a:rPr lang="en-US" sz="2000"/>
              <a:t>Generally provide only Raw Data</a:t>
            </a:r>
          </a:p>
          <a:p>
            <a:pPr marL="341313" indent="-341313" defTabSz="457200">
              <a:spcBef>
                <a:spcPct val="50000"/>
              </a:spcBef>
              <a:buSzPct val="120000"/>
            </a:pPr>
            <a:r>
              <a:rPr lang="en-US" sz="2000"/>
              <a:t>Readings cannot be correlated on-line, </a:t>
            </a:r>
            <a:br>
              <a:rPr lang="en-US" sz="2000"/>
            </a:br>
            <a:r>
              <a:rPr lang="en-US" sz="2000"/>
              <a:t>in Real-Time</a:t>
            </a:r>
          </a:p>
          <a:p>
            <a:pPr marL="341313" indent="-341313" defTabSz="457200">
              <a:spcBef>
                <a:spcPct val="50000"/>
              </a:spcBef>
              <a:buSzPct val="120000"/>
            </a:pPr>
            <a:r>
              <a:rPr lang="en-US" sz="2000"/>
              <a:t>Difficult to relate Energy Consumption to production</a:t>
            </a:r>
          </a:p>
          <a:p>
            <a:pPr marL="341313" indent="-341313" defTabSz="457200">
              <a:spcBef>
                <a:spcPct val="50000"/>
              </a:spcBef>
              <a:buSzPct val="120000"/>
            </a:pPr>
            <a:r>
              <a:rPr lang="en-US" sz="2000"/>
              <a:t>Optimisation requires On-Line Data. Difficult to achieve with Stand-Alone Instruments.</a:t>
            </a:r>
            <a:endParaRPr lang="en-US" sz="2000" dirty="0"/>
          </a:p>
        </p:txBody>
      </p:sp>
    </p:spTree>
    <p:extLst>
      <p:ext uri="{BB962C8B-B14F-4D97-AF65-F5344CB8AC3E}">
        <p14:creationId xmlns:p14="http://schemas.microsoft.com/office/powerpoint/2010/main" val="4281122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5592" y="187652"/>
            <a:ext cx="6556784" cy="432048"/>
          </a:xfrm>
          <a:prstGeom prst="rect">
            <a:avLst/>
          </a:prstGeom>
        </p:spPr>
        <p:txBody>
          <a:bodyPr>
            <a:normAutofit fontScale="92500" lnSpcReduction="10000"/>
          </a:bodyPr>
          <a:lstStyle/>
          <a:p>
            <a:pPr marL="109728" indent="0">
              <a:buNone/>
            </a:pPr>
            <a:r>
              <a:rPr lang="en-US" altLang="en-US" dirty="0">
                <a:solidFill>
                  <a:schemeClr val="bg1"/>
                </a:solidFill>
              </a:rPr>
              <a:t>Site level energy Consumption </a:t>
            </a:r>
            <a:endParaRPr lang="en-IN"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22" y="1064209"/>
            <a:ext cx="10740253" cy="5363322"/>
          </a:xfrm>
          <a:prstGeom prst="rect">
            <a:avLst/>
          </a:prstGeom>
        </p:spPr>
      </p:pic>
    </p:spTree>
    <p:extLst>
      <p:ext uri="{BB962C8B-B14F-4D97-AF65-F5344CB8AC3E}">
        <p14:creationId xmlns:p14="http://schemas.microsoft.com/office/powerpoint/2010/main" val="1183449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5592" y="187652"/>
            <a:ext cx="6556784" cy="432048"/>
          </a:xfrm>
          <a:prstGeom prst="rect">
            <a:avLst/>
          </a:prstGeom>
        </p:spPr>
        <p:txBody>
          <a:bodyPr>
            <a:normAutofit fontScale="92500" lnSpcReduction="10000"/>
          </a:bodyPr>
          <a:lstStyle/>
          <a:p>
            <a:pPr marL="109728" indent="0">
              <a:buNone/>
            </a:pPr>
            <a:r>
              <a:rPr lang="en-US" altLang="en-US" dirty="0">
                <a:solidFill>
                  <a:schemeClr val="bg1"/>
                </a:solidFill>
              </a:rPr>
              <a:t>Site level Energy Consumption report</a:t>
            </a:r>
            <a:endParaRPr lang="en-IN" dirty="0">
              <a:solidFill>
                <a:schemeClr val="bg1"/>
              </a:solidFill>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776" y="961059"/>
            <a:ext cx="9566449" cy="5171262"/>
          </a:xfrm>
          <a:prstGeom prst="rect">
            <a:avLst/>
          </a:prstGeom>
        </p:spPr>
      </p:pic>
    </p:spTree>
    <p:extLst>
      <p:ext uri="{BB962C8B-B14F-4D97-AF65-F5344CB8AC3E}">
        <p14:creationId xmlns:p14="http://schemas.microsoft.com/office/powerpoint/2010/main" val="2439627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5592" y="187652"/>
            <a:ext cx="6556784" cy="432048"/>
          </a:xfrm>
          <a:prstGeom prst="rect">
            <a:avLst/>
          </a:prstGeom>
        </p:spPr>
        <p:txBody>
          <a:bodyPr>
            <a:normAutofit fontScale="92500" lnSpcReduction="10000"/>
          </a:bodyPr>
          <a:lstStyle/>
          <a:p>
            <a:pPr marL="109728" indent="0">
              <a:buNone/>
            </a:pPr>
            <a:r>
              <a:rPr lang="en-US" altLang="en-US" dirty="0">
                <a:solidFill>
                  <a:schemeClr val="bg1"/>
                </a:solidFill>
              </a:rPr>
              <a:t>Energy Management System : Reports</a:t>
            </a:r>
            <a:endParaRPr lang="en-IN"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2" y="866660"/>
            <a:ext cx="10446287" cy="140342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742" y="2517042"/>
            <a:ext cx="9481037" cy="4286470"/>
          </a:xfrm>
          <a:prstGeom prst="rect">
            <a:avLst/>
          </a:prstGeom>
        </p:spPr>
      </p:pic>
    </p:spTree>
    <p:extLst>
      <p:ext uri="{BB962C8B-B14F-4D97-AF65-F5344CB8AC3E}">
        <p14:creationId xmlns:p14="http://schemas.microsoft.com/office/powerpoint/2010/main" val="523812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5592" y="187652"/>
            <a:ext cx="6556784" cy="432048"/>
          </a:xfrm>
          <a:prstGeom prst="rect">
            <a:avLst/>
          </a:prstGeom>
        </p:spPr>
        <p:txBody>
          <a:bodyPr>
            <a:normAutofit fontScale="92500" lnSpcReduction="10000"/>
          </a:bodyPr>
          <a:lstStyle/>
          <a:p>
            <a:pPr marL="109728" indent="0">
              <a:buNone/>
            </a:pPr>
            <a:r>
              <a:rPr lang="en-US" altLang="en-US" dirty="0">
                <a:solidFill>
                  <a:schemeClr val="bg1"/>
                </a:solidFill>
              </a:rPr>
              <a:t>Energy Management System : KPI</a:t>
            </a:r>
            <a:endParaRPr lang="en-IN"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1" y="991339"/>
            <a:ext cx="6760641" cy="282925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102" y="4091870"/>
            <a:ext cx="5861351" cy="296560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7506" y="897106"/>
            <a:ext cx="4307340" cy="2923492"/>
          </a:xfrm>
          <a:prstGeom prst="rect">
            <a:avLst/>
          </a:prstGeom>
        </p:spPr>
      </p:pic>
    </p:spTree>
    <p:extLst>
      <p:ext uri="{BB962C8B-B14F-4D97-AF65-F5344CB8AC3E}">
        <p14:creationId xmlns:p14="http://schemas.microsoft.com/office/powerpoint/2010/main" val="1062317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1" y="74648"/>
            <a:ext cx="7328993" cy="402025"/>
          </a:xfrm>
          <a:prstGeom prst="rect">
            <a:avLst/>
          </a:prstGeom>
        </p:spPr>
        <p:txBody>
          <a:bodyPr>
            <a:noAutofit/>
          </a:bodyPr>
          <a:lstStyle/>
          <a:p>
            <a:r>
              <a:rPr lang="en-IN" sz="3200" dirty="0">
                <a:solidFill>
                  <a:schemeClr val="bg1"/>
                </a:solidFill>
              </a:rPr>
              <a:t>Advantages / Benefits Pre vs Post Scenario</a:t>
            </a:r>
          </a:p>
        </p:txBody>
      </p:sp>
      <p:graphicFrame>
        <p:nvGraphicFramePr>
          <p:cNvPr id="5" name="Group 3"/>
          <p:cNvGraphicFramePr>
            <a:graphicFrameLocks/>
          </p:cNvGraphicFramePr>
          <p:nvPr>
            <p:extLst>
              <p:ext uri="{D42A27DB-BD31-4B8C-83A1-F6EECF244321}">
                <p14:modId xmlns:p14="http://schemas.microsoft.com/office/powerpoint/2010/main" val="2885086350"/>
              </p:ext>
            </p:extLst>
          </p:nvPr>
        </p:nvGraphicFramePr>
        <p:xfrm>
          <a:off x="1920874" y="1357178"/>
          <a:ext cx="8375650" cy="4254624"/>
        </p:xfrm>
        <a:graphic>
          <a:graphicData uri="http://schemas.openxmlformats.org/drawingml/2006/table">
            <a:tbl>
              <a:tblPr firstRow="1" bandRow="1">
                <a:tableStyleId>{1E171933-4619-4E11-9A3F-F7608DF75F80}</a:tableStyleId>
              </a:tblPr>
              <a:tblGrid>
                <a:gridCol w="2526602">
                  <a:extLst>
                    <a:ext uri="{9D8B030D-6E8A-4147-A177-3AD203B41FA5}">
                      <a16:colId xmlns:a16="http://schemas.microsoft.com/office/drawing/2014/main" xmlns="" val="20000"/>
                    </a:ext>
                  </a:extLst>
                </a:gridCol>
                <a:gridCol w="2924524">
                  <a:extLst>
                    <a:ext uri="{9D8B030D-6E8A-4147-A177-3AD203B41FA5}">
                      <a16:colId xmlns:a16="http://schemas.microsoft.com/office/drawing/2014/main" xmlns="" val="20001"/>
                    </a:ext>
                  </a:extLst>
                </a:gridCol>
                <a:gridCol w="2924524">
                  <a:extLst>
                    <a:ext uri="{9D8B030D-6E8A-4147-A177-3AD203B41FA5}">
                      <a16:colId xmlns:a16="http://schemas.microsoft.com/office/drawing/2014/main" xmlns="" val="20002"/>
                    </a:ext>
                  </a:extLst>
                </a:gridCol>
              </a:tblGrid>
              <a:tr h="326716">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GB" sz="1200" u="none" strike="noStrike" cap="none" normalizeH="0" baseline="0" dirty="0">
                          <a:ln>
                            <a:noFill/>
                          </a:ln>
                          <a:effectLst/>
                        </a:rPr>
                        <a:t>Parameters</a:t>
                      </a:r>
                      <a:endParaRPr kumimoji="0" lang="en-GB" sz="1200" b="1" i="0" u="none" strike="noStrike" cap="none" normalizeH="0" baseline="0" dirty="0">
                        <a:ln>
                          <a:noFill/>
                        </a:ln>
                        <a:solidFill>
                          <a:schemeClr val="bg1"/>
                        </a:solidFill>
                        <a:effectLst/>
                        <a:latin typeface="Adani Regular" panose="02000503000000020004" pitchFamily="2" charset="0"/>
                      </a:endParaRPr>
                    </a:p>
                  </a:txBody>
                  <a:tcPr anchor="ctr" horzOverflow="overflow">
                    <a:solidFill>
                      <a:srgbClr val="002060"/>
                    </a:solidFill>
                  </a:tcPr>
                </a:tc>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u="none" strike="noStrike" cap="none" normalizeH="0" baseline="0" dirty="0">
                          <a:ln>
                            <a:noFill/>
                          </a:ln>
                          <a:effectLst/>
                        </a:rPr>
                        <a:t>As Is</a:t>
                      </a:r>
                      <a:endParaRPr kumimoji="0" lang="en-US" sz="1200" b="1" i="0" u="none" strike="noStrike" cap="none" normalizeH="0" baseline="0" dirty="0">
                        <a:ln>
                          <a:noFill/>
                        </a:ln>
                        <a:solidFill>
                          <a:schemeClr val="bg1"/>
                        </a:solidFill>
                        <a:effectLst/>
                        <a:latin typeface="Adani Regular" panose="02000503000000020004" pitchFamily="2" charset="0"/>
                      </a:endParaRPr>
                    </a:p>
                  </a:txBody>
                  <a:tcPr anchor="ctr" anchorCtr="1" horzOverflow="overflow">
                    <a:solidFill>
                      <a:srgbClr val="002060"/>
                    </a:solidFill>
                  </a:tcPr>
                </a:tc>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u="none" strike="noStrike" cap="none" normalizeH="0" baseline="0" dirty="0">
                          <a:ln>
                            <a:noFill/>
                          </a:ln>
                          <a:effectLst/>
                        </a:rPr>
                        <a:t>To Be</a:t>
                      </a:r>
                      <a:endParaRPr kumimoji="0" lang="en-US" sz="1200" b="1" i="0" u="none" strike="noStrike" cap="none" normalizeH="0" baseline="0" dirty="0">
                        <a:ln>
                          <a:noFill/>
                        </a:ln>
                        <a:solidFill>
                          <a:schemeClr val="bg1"/>
                        </a:solidFill>
                        <a:effectLst/>
                        <a:latin typeface="Adani Regular" panose="02000503000000020004" pitchFamily="2" charset="0"/>
                      </a:endParaRPr>
                    </a:p>
                  </a:txBody>
                  <a:tcPr anchor="ctr" anchorCtr="1" horzOverflow="overflow">
                    <a:solidFill>
                      <a:srgbClr val="002060"/>
                    </a:solidFill>
                  </a:tcPr>
                </a:tc>
                <a:extLst>
                  <a:ext uri="{0D108BD9-81ED-4DB2-BD59-A6C34878D82A}">
                    <a16:rowId xmlns:a16="http://schemas.microsoft.com/office/drawing/2014/main" xmlns="" val="10000"/>
                  </a:ext>
                </a:extLst>
              </a:tr>
              <a:tr h="32671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u="none" strike="noStrike" cap="none" normalizeH="0" baseline="0" dirty="0">
                          <a:ln>
                            <a:noFill/>
                          </a:ln>
                          <a:effectLst/>
                        </a:rPr>
                        <a:t>Data collection</a:t>
                      </a:r>
                      <a:endParaRPr kumimoji="0" lang="en-US" sz="1200" b="1" i="0" u="none" strike="noStrike" cap="none" normalizeH="0" baseline="0" dirty="0">
                        <a:ln>
                          <a:noFill/>
                        </a:ln>
                        <a:solidFill>
                          <a:srgbClr val="002776"/>
                        </a:solidFill>
                        <a:effectLst/>
                        <a:latin typeface="Adani Regular" panose="02000503000000020004" pitchFamily="2" charset="0"/>
                      </a:endParaRPr>
                    </a:p>
                  </a:txBody>
                  <a:tcPr anchor="ctr" horzOverflow="overflow"/>
                </a:tc>
                <a:tc>
                  <a:txBody>
                    <a:bodyPr/>
                    <a:lstStyle/>
                    <a:p>
                      <a:pPr marL="0" marR="0" lvl="1" indent="0" algn="l" defTabSz="957998" rtl="0" eaLnBrk="1" fontAlgn="base" latinLnBrk="0" hangingPunct="1">
                        <a:lnSpc>
                          <a:spcPct val="106000"/>
                        </a:lnSpc>
                        <a:spcBef>
                          <a:spcPts val="1344"/>
                        </a:spcBef>
                        <a:spcAft>
                          <a:spcPts val="0"/>
                        </a:spcAft>
                        <a:buClrTx/>
                        <a:buSzTx/>
                        <a:buFont typeface="Arial" charset="0"/>
                        <a:buNone/>
                        <a:tabLst/>
                        <a:defRPr/>
                      </a:pPr>
                      <a:r>
                        <a:rPr kumimoji="0" lang="nl-NL" sz="1200" u="none" strike="noStrike" kern="1200" cap="none" spc="0" normalizeH="0" baseline="0" noProof="0" dirty="0">
                          <a:ln>
                            <a:noFill/>
                          </a:ln>
                          <a:effectLst/>
                          <a:uLnTx/>
                          <a:uFillTx/>
                        </a:rPr>
                        <a:t>Manual</a:t>
                      </a:r>
                      <a:endParaRPr kumimoji="0" lang="nl-NL" sz="1200" u="none" strike="noStrike" kern="1200" cap="none" spc="0" normalizeH="0" baseline="0" noProof="0" dirty="0">
                        <a:ln>
                          <a:noFill/>
                        </a:ln>
                        <a:solidFill>
                          <a:srgbClr val="002776"/>
                        </a:solidFill>
                        <a:effectLst/>
                        <a:uLnTx/>
                        <a:uFillTx/>
                        <a:latin typeface="Adani Regular" panose="02000503000000020004" pitchFamily="2" charset="0"/>
                      </a:endParaRPr>
                    </a:p>
                  </a:txBody>
                  <a:tcPr anchor="ctr" horzOverflow="overflow"/>
                </a:tc>
                <a:tc>
                  <a:txBody>
                    <a:bodyPr/>
                    <a:lstStyle/>
                    <a:p>
                      <a:pPr marL="0" marR="0" lvl="1" indent="0" algn="l" defTabSz="957998" rtl="0" eaLnBrk="1" fontAlgn="base" latinLnBrk="0" hangingPunct="1">
                        <a:lnSpc>
                          <a:spcPct val="106000"/>
                        </a:lnSpc>
                        <a:spcBef>
                          <a:spcPts val="1344"/>
                        </a:spcBef>
                        <a:spcAft>
                          <a:spcPts val="0"/>
                        </a:spcAft>
                        <a:buClrTx/>
                        <a:buSzTx/>
                        <a:buFont typeface="Arial" charset="0"/>
                        <a:buNone/>
                        <a:tabLst/>
                        <a:defRPr/>
                      </a:pPr>
                      <a:r>
                        <a:rPr kumimoji="0" lang="nl-NL" sz="1200" u="none" strike="noStrike" kern="1200" cap="none" spc="0" normalizeH="0" baseline="0" noProof="0" dirty="0">
                          <a:ln>
                            <a:noFill/>
                          </a:ln>
                          <a:effectLst/>
                          <a:uLnTx/>
                          <a:uFillTx/>
                        </a:rPr>
                        <a:t>Automated</a:t>
                      </a:r>
                      <a:endParaRPr kumimoji="0" lang="nl-NL" sz="1200" u="none" strike="noStrike" kern="1200" cap="none" spc="0" normalizeH="0" baseline="0" noProof="0" dirty="0">
                        <a:ln>
                          <a:noFill/>
                        </a:ln>
                        <a:solidFill>
                          <a:srgbClr val="002776"/>
                        </a:solidFill>
                        <a:effectLst/>
                        <a:uLnTx/>
                        <a:uFillTx/>
                        <a:latin typeface="Adani Regular" panose="02000503000000020004" pitchFamily="2" charset="0"/>
                      </a:endParaRPr>
                    </a:p>
                  </a:txBody>
                  <a:tcPr anchor="ctr" horzOverflow="overflow"/>
                </a:tc>
                <a:extLst>
                  <a:ext uri="{0D108BD9-81ED-4DB2-BD59-A6C34878D82A}">
                    <a16:rowId xmlns:a16="http://schemas.microsoft.com/office/drawing/2014/main" xmlns="" val="10001"/>
                  </a:ext>
                </a:extLst>
              </a:tr>
              <a:tr h="556125">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u="none" strike="noStrike" cap="none" normalizeH="0" baseline="0" dirty="0">
                          <a:ln>
                            <a:noFill/>
                          </a:ln>
                          <a:effectLst/>
                        </a:rPr>
                        <a:t>Live data / real-time information</a:t>
                      </a:r>
                      <a:endParaRPr kumimoji="0" lang="en-US" sz="1200" b="1" i="0" u="none" strike="noStrike" cap="none" normalizeH="0" baseline="0" dirty="0">
                        <a:ln>
                          <a:noFill/>
                        </a:ln>
                        <a:solidFill>
                          <a:srgbClr val="002776"/>
                        </a:solidFill>
                        <a:effectLst/>
                        <a:latin typeface="Adani Regular" panose="02000503000000020004" pitchFamily="2" charset="0"/>
                      </a:endParaRPr>
                    </a:p>
                  </a:txBody>
                  <a:tcPr anchor="ctr" horzOverflow="overflow"/>
                </a:tc>
                <a:tc>
                  <a:txBody>
                    <a:bodyPr/>
                    <a:lstStyle/>
                    <a:p>
                      <a:pPr marL="0" marR="0" lvl="1" indent="0" algn="l" defTabSz="957998" rtl="0" eaLnBrk="1" fontAlgn="base" latinLnBrk="0" hangingPunct="1">
                        <a:lnSpc>
                          <a:spcPct val="106000"/>
                        </a:lnSpc>
                        <a:spcBef>
                          <a:spcPts val="1344"/>
                        </a:spcBef>
                        <a:spcAft>
                          <a:spcPts val="0"/>
                        </a:spcAft>
                        <a:buClrTx/>
                        <a:buSzTx/>
                        <a:buFont typeface="Arial" charset="0"/>
                        <a:buNone/>
                        <a:tabLst/>
                        <a:defRPr/>
                      </a:pPr>
                      <a:r>
                        <a:rPr kumimoji="0" lang="nl-NL" sz="1200" u="none" strike="noStrike" kern="1200" cap="none" spc="0" normalizeH="0" baseline="0" noProof="0" dirty="0">
                          <a:ln>
                            <a:noFill/>
                          </a:ln>
                          <a:effectLst/>
                          <a:uLnTx/>
                          <a:uFillTx/>
                        </a:rPr>
                        <a:t>Not available</a:t>
                      </a:r>
                      <a:endParaRPr kumimoji="0" lang="nl-NL" sz="1200" u="none" strike="noStrike" kern="1200" cap="none" spc="0" normalizeH="0" baseline="0" noProof="0" dirty="0">
                        <a:ln>
                          <a:noFill/>
                        </a:ln>
                        <a:solidFill>
                          <a:srgbClr val="002776"/>
                        </a:solidFill>
                        <a:effectLst/>
                        <a:uLnTx/>
                        <a:uFillTx/>
                        <a:latin typeface="Adani Regular" panose="02000503000000020004" pitchFamily="2" charset="0"/>
                      </a:endParaRPr>
                    </a:p>
                  </a:txBody>
                  <a:tcPr anchor="ctr" horzOverflow="overflow"/>
                </a:tc>
                <a:tc>
                  <a:txBody>
                    <a:bodyPr/>
                    <a:lstStyle/>
                    <a:p>
                      <a:pPr marL="0" marR="0" lvl="1" indent="0" algn="l" defTabSz="957998" rtl="0" eaLnBrk="1" fontAlgn="base" latinLnBrk="0" hangingPunct="1">
                        <a:lnSpc>
                          <a:spcPct val="106000"/>
                        </a:lnSpc>
                        <a:spcBef>
                          <a:spcPts val="1344"/>
                        </a:spcBef>
                        <a:spcAft>
                          <a:spcPts val="0"/>
                        </a:spcAft>
                        <a:buClrTx/>
                        <a:buSzTx/>
                        <a:buFont typeface="Arial" charset="0"/>
                        <a:buNone/>
                        <a:tabLst/>
                        <a:defRPr/>
                      </a:pPr>
                      <a:r>
                        <a:rPr kumimoji="0" lang="nl-NL" sz="1200" u="none" strike="noStrike" kern="1200" cap="none" spc="0" normalizeH="0" baseline="0" noProof="0" dirty="0">
                          <a:ln>
                            <a:noFill/>
                          </a:ln>
                          <a:effectLst/>
                          <a:uLnTx/>
                          <a:uFillTx/>
                        </a:rPr>
                        <a:t>Readily available</a:t>
                      </a:r>
                      <a:endParaRPr kumimoji="0" lang="nl-NL" sz="1200" u="none" strike="noStrike" kern="1200" cap="none" spc="0" normalizeH="0" baseline="0" noProof="0" dirty="0">
                        <a:ln>
                          <a:noFill/>
                        </a:ln>
                        <a:solidFill>
                          <a:srgbClr val="002776"/>
                        </a:solidFill>
                        <a:effectLst/>
                        <a:uLnTx/>
                        <a:uFillTx/>
                        <a:latin typeface="Adani Regular" panose="02000503000000020004" pitchFamily="2" charset="0"/>
                      </a:endParaRPr>
                    </a:p>
                  </a:txBody>
                  <a:tcPr anchor="ctr" horzOverflow="overflow"/>
                </a:tc>
                <a:extLst>
                  <a:ext uri="{0D108BD9-81ED-4DB2-BD59-A6C34878D82A}">
                    <a16:rowId xmlns:a16="http://schemas.microsoft.com/office/drawing/2014/main" xmlns="" val="10002"/>
                  </a:ext>
                </a:extLst>
              </a:tr>
              <a:tr h="360371">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u="none" strike="noStrike" cap="none" normalizeH="0" baseline="0" dirty="0">
                          <a:ln>
                            <a:noFill/>
                          </a:ln>
                          <a:effectLst/>
                        </a:rPr>
                        <a:t>Data integrity</a:t>
                      </a:r>
                      <a:endParaRPr kumimoji="0" lang="en-US" sz="1200" b="1" i="0" u="none" strike="noStrike" cap="none" normalizeH="0" baseline="0" dirty="0">
                        <a:ln>
                          <a:noFill/>
                        </a:ln>
                        <a:solidFill>
                          <a:srgbClr val="002776"/>
                        </a:solidFill>
                        <a:effectLst/>
                        <a:latin typeface="Adani Regular" panose="02000503000000020004" pitchFamily="2" charset="0"/>
                      </a:endParaRPr>
                    </a:p>
                  </a:txBody>
                  <a:tcPr anchor="ctr" horzOverflow="overflow"/>
                </a:tc>
                <a:tc>
                  <a:txBody>
                    <a:bodyPr/>
                    <a:lstStyle/>
                    <a:p>
                      <a:pPr marL="0" marR="0" lvl="1" indent="0" algn="l" defTabSz="957998" rtl="0" eaLnBrk="1" fontAlgn="base" latinLnBrk="0" hangingPunct="1">
                        <a:lnSpc>
                          <a:spcPct val="106000"/>
                        </a:lnSpc>
                        <a:spcBef>
                          <a:spcPts val="1344"/>
                        </a:spcBef>
                        <a:spcAft>
                          <a:spcPts val="0"/>
                        </a:spcAft>
                        <a:buClrTx/>
                        <a:buSzTx/>
                        <a:buFont typeface="Arial" charset="0"/>
                        <a:buNone/>
                        <a:tabLst/>
                        <a:defRPr/>
                      </a:pPr>
                      <a:r>
                        <a:rPr kumimoji="0" lang="nl-NL" sz="1200" u="none" strike="noStrike" kern="1200" cap="none" spc="0" normalizeH="0" baseline="0" noProof="0" dirty="0">
                          <a:ln>
                            <a:noFill/>
                          </a:ln>
                          <a:effectLst/>
                          <a:uLnTx/>
                          <a:uFillTx/>
                        </a:rPr>
                        <a:t>Lack of / questionable data integrity</a:t>
                      </a:r>
                      <a:endParaRPr kumimoji="0" lang="nl-NL" sz="1200" u="none" strike="noStrike" kern="1200" cap="none" spc="0" normalizeH="0" baseline="0" noProof="0" dirty="0">
                        <a:ln>
                          <a:noFill/>
                        </a:ln>
                        <a:solidFill>
                          <a:srgbClr val="002776"/>
                        </a:solidFill>
                        <a:effectLst/>
                        <a:uLnTx/>
                        <a:uFillTx/>
                        <a:latin typeface="Adani Regular" panose="02000503000000020004" pitchFamily="2" charset="0"/>
                      </a:endParaRPr>
                    </a:p>
                  </a:txBody>
                  <a:tcPr anchor="ctr" horzOverflow="overflow"/>
                </a:tc>
                <a:tc>
                  <a:txBody>
                    <a:bodyPr/>
                    <a:lstStyle/>
                    <a:p>
                      <a:pPr marL="0" marR="0" lvl="1" indent="0" algn="l" defTabSz="957998" rtl="0" eaLnBrk="1" fontAlgn="base" latinLnBrk="0" hangingPunct="1">
                        <a:lnSpc>
                          <a:spcPct val="106000"/>
                        </a:lnSpc>
                        <a:spcBef>
                          <a:spcPts val="1344"/>
                        </a:spcBef>
                        <a:spcAft>
                          <a:spcPts val="0"/>
                        </a:spcAft>
                        <a:buClrTx/>
                        <a:buSzTx/>
                        <a:buFont typeface="Arial" charset="0"/>
                        <a:buNone/>
                        <a:tabLst/>
                        <a:defRPr/>
                      </a:pPr>
                      <a:r>
                        <a:rPr kumimoji="0" lang="nl-NL" sz="1200" u="none" strike="noStrike" kern="1200" cap="none" spc="0" normalizeH="0" baseline="0" noProof="0" dirty="0">
                          <a:ln>
                            <a:noFill/>
                          </a:ln>
                          <a:effectLst/>
                          <a:uLnTx/>
                          <a:uFillTx/>
                        </a:rPr>
                        <a:t>Authentic and reliable data</a:t>
                      </a:r>
                      <a:endParaRPr kumimoji="0" lang="nl-NL" sz="1200" u="none" strike="noStrike" kern="1200" cap="none" spc="0" normalizeH="0" baseline="0" noProof="0" dirty="0">
                        <a:ln>
                          <a:noFill/>
                        </a:ln>
                        <a:solidFill>
                          <a:srgbClr val="002776"/>
                        </a:solidFill>
                        <a:effectLst/>
                        <a:uLnTx/>
                        <a:uFillTx/>
                        <a:latin typeface="Adani Regular" panose="02000503000000020004" pitchFamily="2" charset="0"/>
                      </a:endParaRPr>
                    </a:p>
                  </a:txBody>
                  <a:tcPr anchor="ctr" horzOverflow="overflow"/>
                </a:tc>
                <a:extLst>
                  <a:ext uri="{0D108BD9-81ED-4DB2-BD59-A6C34878D82A}">
                    <a16:rowId xmlns:a16="http://schemas.microsoft.com/office/drawing/2014/main" xmlns="" val="10003"/>
                  </a:ext>
                </a:extLst>
              </a:tr>
              <a:tr h="32671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u="none" strike="noStrike" cap="none" normalizeH="0" baseline="0" dirty="0">
                          <a:ln>
                            <a:noFill/>
                          </a:ln>
                          <a:effectLst/>
                        </a:rPr>
                        <a:t>Reporting</a:t>
                      </a:r>
                      <a:endParaRPr kumimoji="0" lang="en-US" sz="1200" b="1" i="0" u="none" strike="noStrike" cap="none" normalizeH="0" baseline="0" dirty="0">
                        <a:ln>
                          <a:noFill/>
                        </a:ln>
                        <a:solidFill>
                          <a:srgbClr val="002776"/>
                        </a:solidFill>
                        <a:effectLst/>
                        <a:latin typeface="Adani Regular" panose="02000503000000020004" pitchFamily="2" charset="0"/>
                      </a:endParaRPr>
                    </a:p>
                  </a:txBody>
                  <a:tcPr anchor="ctr" horzOverflow="overflow"/>
                </a:tc>
                <a:tc>
                  <a:txBody>
                    <a:bodyPr/>
                    <a:lstStyle/>
                    <a:p>
                      <a:pPr marL="0" marR="0" lvl="1" indent="0" algn="l" defTabSz="957998" rtl="0" eaLnBrk="1" fontAlgn="base" latinLnBrk="0" hangingPunct="1">
                        <a:lnSpc>
                          <a:spcPct val="106000"/>
                        </a:lnSpc>
                        <a:spcBef>
                          <a:spcPts val="1344"/>
                        </a:spcBef>
                        <a:spcAft>
                          <a:spcPts val="0"/>
                        </a:spcAft>
                        <a:buClrTx/>
                        <a:buSzTx/>
                        <a:buFont typeface="Arial" charset="0"/>
                        <a:buNone/>
                        <a:tabLst/>
                        <a:defRPr/>
                      </a:pPr>
                      <a:r>
                        <a:rPr kumimoji="0" lang="nl-NL" sz="1200" u="none" strike="noStrike" kern="1200" cap="none" spc="0" normalizeH="0" baseline="0" noProof="0" dirty="0">
                          <a:ln>
                            <a:noFill/>
                          </a:ln>
                          <a:effectLst/>
                          <a:uLnTx/>
                          <a:uFillTx/>
                        </a:rPr>
                        <a:t>Manually generated</a:t>
                      </a:r>
                      <a:endParaRPr kumimoji="0" lang="nl-NL" sz="1200" u="none" strike="noStrike" kern="1200" cap="none" spc="0" normalizeH="0" baseline="0" noProof="0" dirty="0">
                        <a:ln>
                          <a:noFill/>
                        </a:ln>
                        <a:solidFill>
                          <a:srgbClr val="002776"/>
                        </a:solidFill>
                        <a:effectLst/>
                        <a:uLnTx/>
                        <a:uFillTx/>
                        <a:latin typeface="Adani Regular" panose="02000503000000020004" pitchFamily="2" charset="0"/>
                      </a:endParaRPr>
                    </a:p>
                  </a:txBody>
                  <a:tcPr anchor="ctr" horzOverflow="overflow"/>
                </a:tc>
                <a:tc>
                  <a:txBody>
                    <a:bodyPr/>
                    <a:lstStyle/>
                    <a:p>
                      <a:pPr marL="0" marR="0" lvl="1" indent="0" algn="l" defTabSz="957998" rtl="0" eaLnBrk="1" fontAlgn="base" latinLnBrk="0" hangingPunct="1">
                        <a:lnSpc>
                          <a:spcPct val="106000"/>
                        </a:lnSpc>
                        <a:spcBef>
                          <a:spcPts val="1344"/>
                        </a:spcBef>
                        <a:spcAft>
                          <a:spcPts val="0"/>
                        </a:spcAft>
                        <a:buClrTx/>
                        <a:buSzTx/>
                        <a:buFont typeface="Arial" charset="0"/>
                        <a:buNone/>
                        <a:tabLst/>
                        <a:defRPr/>
                      </a:pPr>
                      <a:r>
                        <a:rPr kumimoji="0" lang="nl-NL" sz="1200" u="none" strike="noStrike" kern="1200" cap="none" spc="0" normalizeH="0" baseline="0" noProof="0" dirty="0">
                          <a:ln>
                            <a:noFill/>
                          </a:ln>
                          <a:effectLst/>
                          <a:uLnTx/>
                          <a:uFillTx/>
                        </a:rPr>
                        <a:t>System generated</a:t>
                      </a:r>
                      <a:endParaRPr kumimoji="0" lang="nl-NL" sz="1200" u="none" strike="noStrike" kern="1200" cap="none" spc="0" normalizeH="0" baseline="0" noProof="0" dirty="0">
                        <a:ln>
                          <a:noFill/>
                        </a:ln>
                        <a:solidFill>
                          <a:srgbClr val="002776"/>
                        </a:solidFill>
                        <a:effectLst/>
                        <a:uLnTx/>
                        <a:uFillTx/>
                        <a:latin typeface="Adani Regular" panose="02000503000000020004" pitchFamily="2" charset="0"/>
                      </a:endParaRPr>
                    </a:p>
                  </a:txBody>
                  <a:tcPr anchor="ctr" horzOverflow="overflow"/>
                </a:tc>
                <a:extLst>
                  <a:ext uri="{0D108BD9-81ED-4DB2-BD59-A6C34878D82A}">
                    <a16:rowId xmlns:a16="http://schemas.microsoft.com/office/drawing/2014/main" xmlns="" val="10004"/>
                  </a:ext>
                </a:extLst>
              </a:tr>
              <a:tr h="360371">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u="none" strike="noStrike" kern="1200" cap="none" normalizeH="0" baseline="0" dirty="0">
                          <a:ln>
                            <a:noFill/>
                          </a:ln>
                          <a:solidFill>
                            <a:schemeClr val="dk1"/>
                          </a:solidFill>
                          <a:effectLst/>
                          <a:latin typeface="+mn-lt"/>
                          <a:ea typeface="+mn-ea"/>
                          <a:cs typeface="+mn-cs"/>
                        </a:rPr>
                        <a:t>Knowledge base</a:t>
                      </a:r>
                    </a:p>
                  </a:txBody>
                  <a:tcPr anchor="ctr" horzOverflow="overflow"/>
                </a:tc>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Wingdings 2" pitchFamily="18" charset="2"/>
                        <a:buNone/>
                        <a:tabLst/>
                        <a:defRPr/>
                      </a:pPr>
                      <a:r>
                        <a:rPr kumimoji="0" lang="nl-NL" sz="1200" u="none" strike="noStrike" kern="1200" cap="none" normalizeH="0" baseline="0" noProof="0" dirty="0">
                          <a:ln>
                            <a:noFill/>
                          </a:ln>
                          <a:solidFill>
                            <a:schemeClr val="dk1"/>
                          </a:solidFill>
                          <a:effectLst/>
                          <a:latin typeface="+mn-lt"/>
                          <a:ea typeface="+mn-ea"/>
                          <a:cs typeface="+mn-cs"/>
                        </a:rPr>
                        <a:t>Plain datasets</a:t>
                      </a:r>
                    </a:p>
                  </a:txBody>
                  <a:tcPr anchor="ctr" horzOverflow="overflow"/>
                </a:tc>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Wingdings 2" pitchFamily="18" charset="2"/>
                        <a:buNone/>
                        <a:tabLst/>
                        <a:defRPr/>
                      </a:pPr>
                      <a:r>
                        <a:rPr kumimoji="0" lang="nl-NL" sz="1200" u="none" strike="noStrike" kern="1200" cap="none" normalizeH="0" baseline="0" noProof="0" dirty="0">
                          <a:ln>
                            <a:noFill/>
                          </a:ln>
                          <a:solidFill>
                            <a:schemeClr val="dk1"/>
                          </a:solidFill>
                          <a:effectLst/>
                          <a:latin typeface="+mn-lt"/>
                          <a:ea typeface="+mn-ea"/>
                          <a:cs typeface="+mn-cs"/>
                        </a:rPr>
                        <a:t>Analytical information</a:t>
                      </a:r>
                    </a:p>
                  </a:txBody>
                  <a:tcPr anchor="ctr" horzOverflow="overflow"/>
                </a:tc>
                <a:extLst>
                  <a:ext uri="{0D108BD9-81ED-4DB2-BD59-A6C34878D82A}">
                    <a16:rowId xmlns:a16="http://schemas.microsoft.com/office/drawing/2014/main" xmlns="" val="10005"/>
                  </a:ext>
                </a:extLst>
              </a:tr>
              <a:tr h="556125">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u="none" strike="noStrike" cap="none" normalizeH="0" baseline="0" dirty="0">
                          <a:ln>
                            <a:noFill/>
                          </a:ln>
                          <a:effectLst/>
                        </a:rPr>
                        <a:t>Benchmarking</a:t>
                      </a:r>
                      <a:endParaRPr kumimoji="0" lang="en-US" sz="1200" b="1" i="0" u="none" strike="noStrike" cap="none" normalizeH="0" baseline="0" dirty="0">
                        <a:ln>
                          <a:noFill/>
                        </a:ln>
                        <a:solidFill>
                          <a:srgbClr val="002776"/>
                        </a:solidFill>
                        <a:effectLst/>
                        <a:latin typeface="Adani Regular" panose="02000503000000020004" pitchFamily="2" charset="0"/>
                      </a:endParaRPr>
                    </a:p>
                  </a:txBody>
                  <a:tcPr anchor="ctr" horzOverflow="overflow"/>
                </a:tc>
                <a:tc>
                  <a:txBody>
                    <a:bodyPr/>
                    <a:lstStyle/>
                    <a:p>
                      <a:pPr marL="0" marR="0" lvl="1" indent="0" algn="l" defTabSz="957998" rtl="0" eaLnBrk="1" fontAlgn="base" latinLnBrk="0" hangingPunct="1">
                        <a:lnSpc>
                          <a:spcPct val="106000"/>
                        </a:lnSpc>
                        <a:spcBef>
                          <a:spcPts val="1344"/>
                        </a:spcBef>
                        <a:spcAft>
                          <a:spcPts val="0"/>
                        </a:spcAft>
                        <a:buClrTx/>
                        <a:buSzTx/>
                        <a:buFont typeface="Arial" charset="0"/>
                        <a:buNone/>
                        <a:tabLst/>
                        <a:defRPr/>
                      </a:pPr>
                      <a:r>
                        <a:rPr kumimoji="0" lang="nl-NL" sz="1200" u="none" strike="noStrike" kern="1200" cap="none" spc="0" normalizeH="0" baseline="0" noProof="0" dirty="0">
                          <a:ln>
                            <a:noFill/>
                          </a:ln>
                          <a:effectLst/>
                          <a:uLnTx/>
                          <a:uFillTx/>
                        </a:rPr>
                        <a:t>No benchmarks</a:t>
                      </a:r>
                      <a:endParaRPr kumimoji="0" lang="nl-NL" sz="1200" u="none" strike="noStrike" kern="1200" cap="none" spc="0" normalizeH="0" baseline="0" noProof="0" dirty="0">
                        <a:ln>
                          <a:noFill/>
                        </a:ln>
                        <a:solidFill>
                          <a:srgbClr val="002776"/>
                        </a:solidFill>
                        <a:effectLst/>
                        <a:uLnTx/>
                        <a:uFillTx/>
                        <a:latin typeface="Adani Regular" panose="02000503000000020004" pitchFamily="2" charset="0"/>
                      </a:endParaRPr>
                    </a:p>
                  </a:txBody>
                  <a:tcPr anchor="ctr" horzOverflow="overflow"/>
                </a:tc>
                <a:tc>
                  <a:txBody>
                    <a:bodyPr/>
                    <a:lstStyle/>
                    <a:p>
                      <a:pPr marL="0" marR="0" lvl="1" indent="0" algn="l" defTabSz="957998" rtl="0" eaLnBrk="1" fontAlgn="base" latinLnBrk="0" hangingPunct="1">
                        <a:lnSpc>
                          <a:spcPct val="106000"/>
                        </a:lnSpc>
                        <a:spcBef>
                          <a:spcPts val="1344"/>
                        </a:spcBef>
                        <a:spcAft>
                          <a:spcPts val="0"/>
                        </a:spcAft>
                        <a:buClrTx/>
                        <a:buSzTx/>
                        <a:buFont typeface="Arial" charset="0"/>
                        <a:buNone/>
                        <a:tabLst/>
                        <a:defRPr/>
                      </a:pPr>
                      <a:r>
                        <a:rPr kumimoji="0" lang="nl-NL" sz="1200" u="none" strike="noStrike" kern="1200" cap="none" spc="0" normalizeH="0" baseline="0" noProof="0" dirty="0">
                          <a:ln>
                            <a:noFill/>
                          </a:ln>
                          <a:effectLst/>
                          <a:uLnTx/>
                          <a:uFillTx/>
                        </a:rPr>
                        <a:t>Benchmarking with historical performances</a:t>
                      </a:r>
                      <a:endParaRPr kumimoji="0" lang="nl-NL" sz="1200" u="none" strike="noStrike" kern="1200" cap="none" spc="0" normalizeH="0" baseline="0" noProof="0" dirty="0">
                        <a:ln>
                          <a:noFill/>
                        </a:ln>
                        <a:solidFill>
                          <a:srgbClr val="002776"/>
                        </a:solidFill>
                        <a:effectLst/>
                        <a:uLnTx/>
                        <a:uFillTx/>
                        <a:latin typeface="Adani Regular" panose="02000503000000020004" pitchFamily="2" charset="0"/>
                      </a:endParaRPr>
                    </a:p>
                  </a:txBody>
                  <a:tcPr anchor="ctr" horzOverflow="overflow"/>
                </a:tc>
                <a:extLst>
                  <a:ext uri="{0D108BD9-81ED-4DB2-BD59-A6C34878D82A}">
                    <a16:rowId xmlns:a16="http://schemas.microsoft.com/office/drawing/2014/main" xmlns="" val="10006"/>
                  </a:ext>
                </a:extLst>
              </a:tr>
              <a:tr h="360371">
                <a:tc>
                  <a:txBody>
                    <a:bodyPr/>
                    <a:lstStyle/>
                    <a:p>
                      <a:pPr marL="0" marR="0" lvl="1" indent="0" algn="l" defTabSz="957998" rtl="0" eaLnBrk="1" fontAlgn="base" latinLnBrk="0" hangingPunct="1">
                        <a:lnSpc>
                          <a:spcPct val="106000"/>
                        </a:lnSpc>
                        <a:spcBef>
                          <a:spcPts val="1344"/>
                        </a:spcBef>
                        <a:spcAft>
                          <a:spcPts val="0"/>
                        </a:spcAft>
                        <a:buClrTx/>
                        <a:buSzTx/>
                        <a:buFont typeface="Arial" charset="0"/>
                        <a:buNone/>
                        <a:tabLst/>
                        <a:defRPr/>
                      </a:pPr>
                      <a:r>
                        <a:rPr kumimoji="0" lang="en-US" sz="1200" u="none" strike="noStrike" kern="1200" cap="none" spc="0" normalizeH="0" baseline="0" dirty="0">
                          <a:ln>
                            <a:noFill/>
                          </a:ln>
                          <a:solidFill>
                            <a:schemeClr val="dk1"/>
                          </a:solidFill>
                          <a:effectLst/>
                          <a:uLnTx/>
                          <a:uFillTx/>
                          <a:latin typeface="+mn-lt"/>
                          <a:ea typeface="+mn-ea"/>
                          <a:cs typeface="+mn-cs"/>
                        </a:rPr>
                        <a:t>Comparison across plants</a:t>
                      </a:r>
                    </a:p>
                  </a:txBody>
                  <a:tcPr anchor="ctr" horzOverflow="overflow"/>
                </a:tc>
                <a:tc>
                  <a:txBody>
                    <a:bodyPr/>
                    <a:lstStyle/>
                    <a:p>
                      <a:pPr marL="0" marR="0" lvl="1" indent="0" algn="l" defTabSz="957998" rtl="0" eaLnBrk="1" fontAlgn="base" latinLnBrk="0" hangingPunct="1">
                        <a:lnSpc>
                          <a:spcPct val="106000"/>
                        </a:lnSpc>
                        <a:spcBef>
                          <a:spcPts val="1344"/>
                        </a:spcBef>
                        <a:spcAft>
                          <a:spcPts val="0"/>
                        </a:spcAft>
                        <a:buClrTx/>
                        <a:buSzTx/>
                        <a:buFont typeface="Arial" charset="0"/>
                        <a:buNone/>
                        <a:tabLst/>
                        <a:defRPr/>
                      </a:pPr>
                      <a:r>
                        <a:rPr kumimoji="0" lang="nl-NL" sz="1200" u="none" strike="noStrike" kern="1200" cap="none" spc="0" normalizeH="0" baseline="0" noProof="0" dirty="0">
                          <a:ln>
                            <a:noFill/>
                          </a:ln>
                          <a:solidFill>
                            <a:schemeClr val="dk1"/>
                          </a:solidFill>
                          <a:effectLst/>
                          <a:uLnTx/>
                          <a:uFillTx/>
                          <a:latin typeface="+mn-lt"/>
                          <a:ea typeface="+mn-ea"/>
                          <a:cs typeface="+mn-cs"/>
                        </a:rPr>
                        <a:t>Not possible</a:t>
                      </a:r>
                    </a:p>
                  </a:txBody>
                  <a:tcPr anchor="ctr" horzOverflow="overflow"/>
                </a:tc>
                <a:tc>
                  <a:txBody>
                    <a:bodyPr/>
                    <a:lstStyle/>
                    <a:p>
                      <a:pPr marL="0" marR="0" lvl="1" indent="0" algn="l" defTabSz="957998" rtl="0" eaLnBrk="1" fontAlgn="base" latinLnBrk="0" hangingPunct="1">
                        <a:lnSpc>
                          <a:spcPct val="106000"/>
                        </a:lnSpc>
                        <a:spcBef>
                          <a:spcPts val="1344"/>
                        </a:spcBef>
                        <a:spcAft>
                          <a:spcPts val="0"/>
                        </a:spcAft>
                        <a:buClrTx/>
                        <a:buSzTx/>
                        <a:buFont typeface="Arial" charset="0"/>
                        <a:buNone/>
                        <a:tabLst/>
                        <a:defRPr/>
                      </a:pPr>
                      <a:r>
                        <a:rPr kumimoji="0" lang="nl-NL" sz="1200" u="none" strike="noStrike" kern="1200" cap="none" spc="0" normalizeH="0" baseline="0" noProof="0" dirty="0">
                          <a:ln>
                            <a:noFill/>
                          </a:ln>
                          <a:solidFill>
                            <a:schemeClr val="dk1"/>
                          </a:solidFill>
                          <a:effectLst/>
                          <a:uLnTx/>
                          <a:uFillTx/>
                          <a:latin typeface="+mn-lt"/>
                          <a:ea typeface="+mn-ea"/>
                          <a:cs typeface="+mn-cs"/>
                        </a:rPr>
                        <a:t>Easily possible</a:t>
                      </a:r>
                    </a:p>
                  </a:txBody>
                  <a:tcPr anchor="ctr" horzOverflow="overflow"/>
                </a:tc>
                <a:extLst>
                  <a:ext uri="{0D108BD9-81ED-4DB2-BD59-A6C34878D82A}">
                    <a16:rowId xmlns:a16="http://schemas.microsoft.com/office/drawing/2014/main" xmlns="" val="10007"/>
                  </a:ext>
                </a:extLst>
              </a:tr>
              <a:tr h="360371">
                <a:tc>
                  <a:txBody>
                    <a:bodyPr/>
                    <a:lstStyle/>
                    <a:p>
                      <a:pPr marL="0" marR="0" lvl="1" indent="0" algn="l" defTabSz="957998" rtl="0" eaLnBrk="1" fontAlgn="base" latinLnBrk="0" hangingPunct="1">
                        <a:lnSpc>
                          <a:spcPct val="106000"/>
                        </a:lnSpc>
                        <a:spcBef>
                          <a:spcPts val="1344"/>
                        </a:spcBef>
                        <a:spcAft>
                          <a:spcPts val="0"/>
                        </a:spcAft>
                        <a:buClrTx/>
                        <a:buSzTx/>
                        <a:buFont typeface="Arial" charset="0"/>
                        <a:buNone/>
                        <a:tabLst/>
                        <a:defRPr/>
                      </a:pPr>
                      <a:r>
                        <a:rPr kumimoji="0" lang="en-US" sz="1200" u="none" strike="noStrike" kern="1200" cap="none" spc="0" normalizeH="0" baseline="0" dirty="0">
                          <a:ln>
                            <a:noFill/>
                          </a:ln>
                          <a:solidFill>
                            <a:schemeClr val="dk1"/>
                          </a:solidFill>
                          <a:effectLst/>
                          <a:uLnTx/>
                          <a:uFillTx/>
                          <a:latin typeface="+mn-lt"/>
                          <a:ea typeface="+mn-ea"/>
                          <a:cs typeface="+mn-cs"/>
                        </a:rPr>
                        <a:t>Analytical work</a:t>
                      </a:r>
                    </a:p>
                  </a:txBody>
                  <a:tcPr anchor="ctr" horzOverflow="overflow"/>
                </a:tc>
                <a:tc>
                  <a:txBody>
                    <a:bodyPr/>
                    <a:lstStyle/>
                    <a:p>
                      <a:pPr marL="0" marR="0" lvl="1" indent="0" algn="l" defTabSz="957998" rtl="0" eaLnBrk="1" fontAlgn="base" latinLnBrk="0" hangingPunct="1">
                        <a:lnSpc>
                          <a:spcPct val="106000"/>
                        </a:lnSpc>
                        <a:spcBef>
                          <a:spcPts val="1344"/>
                        </a:spcBef>
                        <a:spcAft>
                          <a:spcPts val="0"/>
                        </a:spcAft>
                        <a:buClrTx/>
                        <a:buSzTx/>
                        <a:buFont typeface="Arial" charset="0"/>
                        <a:buNone/>
                        <a:tabLst/>
                        <a:defRPr/>
                      </a:pPr>
                      <a:r>
                        <a:rPr kumimoji="0" lang="nl-NL" sz="1200" u="none" strike="noStrike" kern="1200" cap="none" spc="0" normalizeH="0" baseline="0" noProof="0" dirty="0">
                          <a:ln>
                            <a:noFill/>
                          </a:ln>
                          <a:solidFill>
                            <a:schemeClr val="dk1"/>
                          </a:solidFill>
                          <a:effectLst/>
                          <a:uLnTx/>
                          <a:uFillTx/>
                          <a:latin typeface="+mn-lt"/>
                          <a:ea typeface="+mn-ea"/>
                          <a:cs typeface="+mn-cs"/>
                        </a:rPr>
                        <a:t>Laborious and cumbersome</a:t>
                      </a:r>
                    </a:p>
                  </a:txBody>
                  <a:tcPr anchor="ctr" horzOverflow="overflow"/>
                </a:tc>
                <a:tc>
                  <a:txBody>
                    <a:bodyPr/>
                    <a:lstStyle/>
                    <a:p>
                      <a:pPr marL="0" marR="0" lvl="1" indent="0" algn="l" defTabSz="957998" rtl="0" eaLnBrk="1" fontAlgn="base" latinLnBrk="0" hangingPunct="1">
                        <a:lnSpc>
                          <a:spcPct val="106000"/>
                        </a:lnSpc>
                        <a:spcBef>
                          <a:spcPts val="1344"/>
                        </a:spcBef>
                        <a:spcAft>
                          <a:spcPts val="0"/>
                        </a:spcAft>
                        <a:buClrTx/>
                        <a:buSzTx/>
                        <a:buFont typeface="Arial" charset="0"/>
                        <a:buNone/>
                        <a:tabLst/>
                        <a:defRPr/>
                      </a:pPr>
                      <a:r>
                        <a:rPr kumimoji="0" lang="nl-NL" sz="1200" u="none" strike="noStrike" kern="1200" cap="none" spc="0" normalizeH="0" baseline="0" noProof="0" dirty="0">
                          <a:ln>
                            <a:noFill/>
                          </a:ln>
                          <a:solidFill>
                            <a:schemeClr val="dk1"/>
                          </a:solidFill>
                          <a:effectLst/>
                          <a:uLnTx/>
                          <a:uFillTx/>
                          <a:latin typeface="+mn-lt"/>
                          <a:ea typeface="+mn-ea"/>
                          <a:cs typeface="+mn-cs"/>
                        </a:rPr>
                        <a:t>Smooth and easy</a:t>
                      </a:r>
                    </a:p>
                  </a:txBody>
                  <a:tcPr anchor="ctr" horzOverflow="overflow"/>
                </a:tc>
                <a:extLst>
                  <a:ext uri="{0D108BD9-81ED-4DB2-BD59-A6C34878D82A}">
                    <a16:rowId xmlns:a16="http://schemas.microsoft.com/office/drawing/2014/main" xmlns="" val="10008"/>
                  </a:ext>
                </a:extLst>
              </a:tr>
              <a:tr h="360371">
                <a:tc>
                  <a:txBody>
                    <a:bodyPr/>
                    <a:lstStyle/>
                    <a:p>
                      <a:pPr marL="0" marR="0" lvl="1" indent="0" algn="l" defTabSz="957998" rtl="0" eaLnBrk="1" fontAlgn="base" latinLnBrk="0" hangingPunct="1">
                        <a:lnSpc>
                          <a:spcPct val="106000"/>
                        </a:lnSpc>
                        <a:spcBef>
                          <a:spcPts val="1344"/>
                        </a:spcBef>
                        <a:spcAft>
                          <a:spcPts val="0"/>
                        </a:spcAft>
                        <a:buClrTx/>
                        <a:buSzTx/>
                        <a:buFont typeface="Arial" charset="0"/>
                        <a:buNone/>
                        <a:tabLst/>
                        <a:defRPr/>
                      </a:pPr>
                      <a:r>
                        <a:rPr kumimoji="0" lang="en-US" sz="1200" u="none" strike="noStrike" kern="1200" cap="none" spc="0" normalizeH="0" baseline="0" dirty="0">
                          <a:ln>
                            <a:noFill/>
                          </a:ln>
                          <a:solidFill>
                            <a:schemeClr val="dk1"/>
                          </a:solidFill>
                          <a:effectLst/>
                          <a:uLnTx/>
                          <a:uFillTx/>
                          <a:latin typeface="+mn-lt"/>
                          <a:ea typeface="+mn-ea"/>
                          <a:cs typeface="+mn-cs"/>
                        </a:rPr>
                        <a:t>Manual Man-hours</a:t>
                      </a:r>
                    </a:p>
                  </a:txBody>
                  <a:tcPr anchor="ctr" horzOverflow="overflow"/>
                </a:tc>
                <a:tc>
                  <a:txBody>
                    <a:bodyPr/>
                    <a:lstStyle/>
                    <a:p>
                      <a:pPr marL="0" marR="0" lvl="1" indent="0" algn="l" defTabSz="957998" rtl="0" eaLnBrk="1" fontAlgn="base" latinLnBrk="0" hangingPunct="1">
                        <a:lnSpc>
                          <a:spcPct val="106000"/>
                        </a:lnSpc>
                        <a:spcBef>
                          <a:spcPts val="1344"/>
                        </a:spcBef>
                        <a:spcAft>
                          <a:spcPts val="0"/>
                        </a:spcAft>
                        <a:buClrTx/>
                        <a:buSzTx/>
                        <a:buFont typeface="Arial" charset="0"/>
                        <a:buNone/>
                        <a:tabLst/>
                        <a:defRPr/>
                      </a:pPr>
                      <a:r>
                        <a:rPr kumimoji="0" lang="nl-NL" sz="1200" u="none" strike="noStrike" kern="1200" cap="none" spc="0" normalizeH="0" baseline="0" noProof="0" dirty="0">
                          <a:ln>
                            <a:noFill/>
                          </a:ln>
                          <a:solidFill>
                            <a:schemeClr val="dk1"/>
                          </a:solidFill>
                          <a:effectLst/>
                          <a:uLnTx/>
                          <a:uFillTx/>
                          <a:latin typeface="+mn-lt"/>
                          <a:ea typeface="+mn-ea"/>
                          <a:cs typeface="+mn-cs"/>
                        </a:rPr>
                        <a:t>Very High</a:t>
                      </a:r>
                    </a:p>
                  </a:txBody>
                  <a:tcPr anchor="ctr" horzOverflow="overflow"/>
                </a:tc>
                <a:tc>
                  <a:txBody>
                    <a:bodyPr/>
                    <a:lstStyle/>
                    <a:p>
                      <a:pPr marL="0" marR="0" lvl="1" indent="0" algn="l" defTabSz="957998" rtl="0" eaLnBrk="1" fontAlgn="base" latinLnBrk="0" hangingPunct="1">
                        <a:lnSpc>
                          <a:spcPct val="106000"/>
                        </a:lnSpc>
                        <a:spcBef>
                          <a:spcPts val="1344"/>
                        </a:spcBef>
                        <a:spcAft>
                          <a:spcPts val="0"/>
                        </a:spcAft>
                        <a:buClrTx/>
                        <a:buSzTx/>
                        <a:buFont typeface="Arial" charset="0"/>
                        <a:buNone/>
                        <a:tabLst/>
                        <a:defRPr/>
                      </a:pPr>
                      <a:r>
                        <a:rPr kumimoji="0" lang="nl-NL" sz="1200" u="none" strike="noStrike" kern="1200" cap="none" spc="0" normalizeH="0" baseline="0" noProof="0" dirty="0">
                          <a:ln>
                            <a:noFill/>
                          </a:ln>
                          <a:solidFill>
                            <a:schemeClr val="dk1"/>
                          </a:solidFill>
                          <a:effectLst/>
                          <a:uLnTx/>
                          <a:uFillTx/>
                          <a:latin typeface="+mn-lt"/>
                          <a:ea typeface="+mn-ea"/>
                          <a:cs typeface="+mn-cs"/>
                        </a:rPr>
                        <a:t>Effectively nil</a:t>
                      </a:r>
                    </a:p>
                  </a:txBody>
                  <a:tcPr anchor="ctr" horzOverflow="overflow"/>
                </a:tc>
                <a:extLst>
                  <a:ext uri="{0D108BD9-81ED-4DB2-BD59-A6C34878D82A}">
                    <a16:rowId xmlns:a16="http://schemas.microsoft.com/office/drawing/2014/main" xmlns="" val="10009"/>
                  </a:ext>
                </a:extLst>
              </a:tr>
              <a:tr h="360371">
                <a:tc>
                  <a:txBody>
                    <a:bodyPr/>
                    <a:lstStyle/>
                    <a:p>
                      <a:pPr marL="0" marR="0" lvl="1" indent="0" algn="l" defTabSz="957998" rtl="0" eaLnBrk="1" fontAlgn="base" latinLnBrk="0" hangingPunct="1">
                        <a:lnSpc>
                          <a:spcPct val="106000"/>
                        </a:lnSpc>
                        <a:spcBef>
                          <a:spcPts val="1344"/>
                        </a:spcBef>
                        <a:spcAft>
                          <a:spcPts val="0"/>
                        </a:spcAft>
                        <a:buClrTx/>
                        <a:buSzTx/>
                        <a:buFont typeface="Arial" charset="0"/>
                        <a:buNone/>
                        <a:tabLst/>
                        <a:defRPr/>
                      </a:pPr>
                      <a:r>
                        <a:rPr kumimoji="0" lang="en-US" sz="1200" u="none" strike="noStrike" kern="1200" cap="none" spc="0" normalizeH="0" baseline="0" dirty="0">
                          <a:ln>
                            <a:noFill/>
                          </a:ln>
                          <a:solidFill>
                            <a:schemeClr val="dk1"/>
                          </a:solidFill>
                          <a:effectLst/>
                          <a:uLnTx/>
                          <a:uFillTx/>
                          <a:latin typeface="+mn-lt"/>
                          <a:ea typeface="+mn-ea"/>
                          <a:cs typeface="+mn-cs"/>
                        </a:rPr>
                        <a:t>Status update</a:t>
                      </a:r>
                    </a:p>
                  </a:txBody>
                  <a:tcPr anchor="ctr" horzOverflow="overflow"/>
                </a:tc>
                <a:tc>
                  <a:txBody>
                    <a:bodyPr/>
                    <a:lstStyle/>
                    <a:p>
                      <a:pPr marL="0" marR="0" lvl="1" indent="0" algn="l" defTabSz="957998" rtl="0" eaLnBrk="1" fontAlgn="base" latinLnBrk="0" hangingPunct="1">
                        <a:lnSpc>
                          <a:spcPct val="106000"/>
                        </a:lnSpc>
                        <a:spcBef>
                          <a:spcPts val="1344"/>
                        </a:spcBef>
                        <a:spcAft>
                          <a:spcPts val="0"/>
                        </a:spcAft>
                        <a:buClrTx/>
                        <a:buSzTx/>
                        <a:buFont typeface="Arial" charset="0"/>
                        <a:buNone/>
                        <a:tabLst/>
                        <a:defRPr/>
                      </a:pPr>
                      <a:r>
                        <a:rPr kumimoji="0" lang="nl-NL" sz="1200" u="none" strike="noStrike" kern="1200" cap="none" spc="0" normalizeH="0" baseline="0" noProof="0" dirty="0">
                          <a:ln>
                            <a:noFill/>
                          </a:ln>
                          <a:solidFill>
                            <a:schemeClr val="dk1"/>
                          </a:solidFill>
                          <a:effectLst/>
                          <a:uLnTx/>
                          <a:uFillTx/>
                          <a:latin typeface="+mn-lt"/>
                          <a:ea typeface="+mn-ea"/>
                          <a:cs typeface="+mn-cs"/>
                        </a:rPr>
                        <a:t>Through emails / phone calls</a:t>
                      </a:r>
                    </a:p>
                  </a:txBody>
                  <a:tcPr anchor="ctr" horzOverflow="overflow"/>
                </a:tc>
                <a:tc>
                  <a:txBody>
                    <a:bodyPr/>
                    <a:lstStyle/>
                    <a:p>
                      <a:pPr marL="0" marR="0" lvl="1" indent="0" algn="l" defTabSz="957998" rtl="0" eaLnBrk="1" fontAlgn="base" latinLnBrk="0" hangingPunct="1">
                        <a:lnSpc>
                          <a:spcPct val="106000"/>
                        </a:lnSpc>
                        <a:spcBef>
                          <a:spcPts val="1344"/>
                        </a:spcBef>
                        <a:spcAft>
                          <a:spcPts val="0"/>
                        </a:spcAft>
                        <a:buClrTx/>
                        <a:buSzTx/>
                        <a:buFont typeface="Arial" charset="0"/>
                        <a:buNone/>
                        <a:tabLst/>
                        <a:defRPr/>
                      </a:pPr>
                      <a:r>
                        <a:rPr kumimoji="0" lang="nl-NL" sz="1200" u="none" strike="noStrike" kern="1200" cap="none" spc="0" normalizeH="0" baseline="0" noProof="0" dirty="0">
                          <a:ln>
                            <a:noFill/>
                          </a:ln>
                          <a:solidFill>
                            <a:schemeClr val="dk1"/>
                          </a:solidFill>
                          <a:effectLst/>
                          <a:uLnTx/>
                          <a:uFillTx/>
                          <a:latin typeface="+mn-lt"/>
                          <a:ea typeface="+mn-ea"/>
                          <a:cs typeface="+mn-cs"/>
                        </a:rPr>
                        <a:t>Auto triggered alerts / SMSs</a:t>
                      </a:r>
                    </a:p>
                  </a:txBody>
                  <a:tcPr anchor="ctr" horzOverflow="overflow"/>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1546932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269" y="24508"/>
            <a:ext cx="10243913" cy="606789"/>
          </a:xfrm>
        </p:spPr>
        <p:txBody>
          <a:bodyPr/>
          <a:lstStyle/>
          <a:p>
            <a:r>
              <a:rPr lang="en-IN" dirty="0"/>
              <a:t>Example: Optimization of Compressors</a:t>
            </a:r>
          </a:p>
        </p:txBody>
      </p:sp>
      <p:pic>
        <p:nvPicPr>
          <p:cNvPr id="4" name="Picture 3"/>
          <p:cNvPicPr>
            <a:picLocks noChangeAspect="1"/>
          </p:cNvPicPr>
          <p:nvPr/>
        </p:nvPicPr>
        <p:blipFill>
          <a:blip r:embed="rId2"/>
          <a:stretch>
            <a:fillRect/>
          </a:stretch>
        </p:blipFill>
        <p:spPr>
          <a:xfrm>
            <a:off x="1625601" y="1295400"/>
            <a:ext cx="6959991" cy="4651125"/>
          </a:xfrm>
          <a:prstGeom prst="rect">
            <a:avLst/>
          </a:prstGeom>
        </p:spPr>
      </p:pic>
    </p:spTree>
    <p:extLst>
      <p:ext uri="{BB962C8B-B14F-4D97-AF65-F5344CB8AC3E}">
        <p14:creationId xmlns:p14="http://schemas.microsoft.com/office/powerpoint/2010/main" val="2086435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p:cNvSpPr txBox="1"/>
          <p:nvPr/>
        </p:nvSpPr>
        <p:spPr>
          <a:xfrm>
            <a:off x="101601" y="152321"/>
            <a:ext cx="2856092" cy="502766"/>
          </a:xfrm>
          <a:prstGeom prst="rect">
            <a:avLst/>
          </a:prstGeom>
          <a:noFill/>
        </p:spPr>
        <p:txBody>
          <a:bodyPr wrap="square" rtlCol="0">
            <a:spAutoFit/>
          </a:bodyPr>
          <a:lstStyle>
            <a:defPPr>
              <a:defRPr lang="en-US"/>
            </a:defPPr>
            <a:lvl1pPr>
              <a:defRPr sz="2000">
                <a:solidFill>
                  <a:schemeClr val="accent2"/>
                </a:solidFill>
              </a:defRPr>
            </a:lvl1pPr>
          </a:lstStyle>
          <a:p>
            <a:r>
              <a:rPr lang="en-US" sz="2667" dirty="0">
                <a:solidFill>
                  <a:schemeClr val="bg1"/>
                </a:solidFill>
              </a:rPr>
              <a:t>About VCS : Team</a:t>
            </a:r>
            <a:endParaRPr lang="en-IN" sz="2667" dirty="0">
              <a:solidFill>
                <a:schemeClr val="bg1"/>
              </a:solidFill>
            </a:endParaRPr>
          </a:p>
        </p:txBody>
      </p:sp>
      <p:sp>
        <p:nvSpPr>
          <p:cNvPr id="60" name="Content Placeholder 2"/>
          <p:cNvSpPr txBox="1">
            <a:spLocks/>
          </p:cNvSpPr>
          <p:nvPr/>
        </p:nvSpPr>
        <p:spPr>
          <a:xfrm>
            <a:off x="321973" y="965917"/>
            <a:ext cx="11668259" cy="5499279"/>
          </a:xfrm>
          <a:prstGeom prst="rect">
            <a:avLst/>
          </a:prstGeom>
        </p:spPr>
        <p:txBody>
          <a:bodyPr vert="horz" lIns="91440" tIns="45720" rIns="91440" bIns="45720" rtlCol="0">
            <a:noAutofit/>
          </a:bodyPr>
          <a:lstStyle>
            <a:lvl1pPr marL="0" indent="0" algn="l" defTabSz="685783" rtl="0" eaLnBrk="1" latinLnBrk="0" hangingPunct="1">
              <a:lnSpc>
                <a:spcPct val="90000"/>
              </a:lnSpc>
              <a:spcBef>
                <a:spcPts val="900"/>
              </a:spcBef>
              <a:spcAft>
                <a:spcPts val="150"/>
              </a:spcAft>
              <a:buFontTx/>
              <a:buBlip>
                <a:blip r:embed="rId2"/>
              </a:buBlip>
              <a:defRPr sz="1500" kern="1200" baseline="0">
                <a:solidFill>
                  <a:schemeClr val="tx1">
                    <a:lumMod val="75000"/>
                    <a:lumOff val="25000"/>
                  </a:schemeClr>
                </a:solidFill>
                <a:latin typeface="+mn-lt"/>
                <a:ea typeface="+mn-ea"/>
                <a:cs typeface="+mn-cs"/>
              </a:defRPr>
            </a:lvl1pPr>
            <a:lvl2pPr marL="288029" indent="-137156" algn="l" defTabSz="685783" rtl="0" eaLnBrk="1" latinLnBrk="0" hangingPunct="1">
              <a:lnSpc>
                <a:spcPct val="90000"/>
              </a:lnSpc>
              <a:spcBef>
                <a:spcPts val="150"/>
              </a:spcBef>
              <a:spcAft>
                <a:spcPts val="300"/>
              </a:spcAft>
              <a:buClr>
                <a:schemeClr val="accent1"/>
              </a:buClr>
              <a:buFont typeface="Calibri" pitchFamily="34" charset="0"/>
              <a:buChar char="◦"/>
              <a:defRPr sz="1400" kern="1200" baseline="0">
                <a:solidFill>
                  <a:schemeClr val="tx1">
                    <a:lumMod val="75000"/>
                    <a:lumOff val="25000"/>
                  </a:schemeClr>
                </a:solidFill>
                <a:latin typeface="+mn-lt"/>
                <a:ea typeface="+mn-ea"/>
                <a:cs typeface="+mn-cs"/>
              </a:defRPr>
            </a:lvl2pPr>
            <a:lvl3pPr marL="425186" indent="-137156" algn="l" defTabSz="685783"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42" indent="-137156" algn="l" defTabSz="685783"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499" indent="-137156" algn="l" defTabSz="685783"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4980" indent="-171446" algn="l" defTabSz="685783"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4969" indent="-171446" algn="l" defTabSz="685783"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457178" indent="-457178">
              <a:lnSpc>
                <a:spcPct val="120000"/>
              </a:lnSpc>
              <a:buFont typeface="Arial" panose="020B0604020202020204" pitchFamily="34" charset="0"/>
              <a:buChar char="•"/>
            </a:pPr>
            <a:r>
              <a:rPr lang="en-IN" sz="1800" dirty="0"/>
              <a:t>Incorporated in 2006, Headquartered in Ahmedabad, India and serving global clients</a:t>
            </a:r>
          </a:p>
          <a:p>
            <a:pPr marL="457178" indent="-457178">
              <a:lnSpc>
                <a:spcPct val="120000"/>
              </a:lnSpc>
              <a:buFont typeface="Arial" panose="020B0604020202020204" pitchFamily="34" charset="0"/>
              <a:buChar char="•"/>
            </a:pPr>
            <a:r>
              <a:rPr lang="en-IN" sz="1800" dirty="0"/>
              <a:t>A competent team of 200+ professionals </a:t>
            </a:r>
          </a:p>
          <a:p>
            <a:pPr marL="841198" lvl="1" indent="-457178">
              <a:lnSpc>
                <a:spcPct val="120000"/>
              </a:lnSpc>
              <a:buFont typeface="Arial" panose="020B0604020202020204" pitchFamily="34" charset="0"/>
              <a:buChar char="•"/>
            </a:pPr>
            <a:r>
              <a:rPr lang="en-US" sz="1800" dirty="0"/>
              <a:t>Consultants – 20+			Supply Chain Professionals - 5</a:t>
            </a:r>
          </a:p>
          <a:p>
            <a:pPr marL="841198" lvl="1" indent="-457178">
              <a:lnSpc>
                <a:spcPct val="120000"/>
              </a:lnSpc>
              <a:buFont typeface="Arial" panose="020B0604020202020204" pitchFamily="34" charset="0"/>
              <a:buChar char="•"/>
            </a:pPr>
            <a:r>
              <a:rPr lang="en-US" sz="1800" dirty="0"/>
              <a:t>Software Engineers - 100+		Project Management Experts - 5</a:t>
            </a:r>
          </a:p>
          <a:p>
            <a:pPr marL="841198" lvl="1" indent="-457178">
              <a:lnSpc>
                <a:spcPct val="120000"/>
              </a:lnSpc>
              <a:buFont typeface="Arial" panose="020B0604020202020204" pitchFamily="34" charset="0"/>
              <a:buChar char="•"/>
            </a:pPr>
            <a:r>
              <a:rPr lang="en-US" sz="1800" dirty="0"/>
              <a:t>Support/Help desk - 25+		Optimization Experts - 3</a:t>
            </a:r>
          </a:p>
          <a:p>
            <a:pPr marL="841198" lvl="1" indent="-457178">
              <a:lnSpc>
                <a:spcPct val="120000"/>
              </a:lnSpc>
              <a:buFont typeface="Arial" panose="020B0604020202020204" pitchFamily="34" charset="0"/>
              <a:buChar char="•"/>
            </a:pPr>
            <a:r>
              <a:rPr lang="en-US" sz="1800" dirty="0"/>
              <a:t>Infrastructure Engineers – 10+		</a:t>
            </a:r>
            <a:r>
              <a:rPr lang="en-US" sz="1800" dirty="0" err="1"/>
              <a:t>OSIsoft</a:t>
            </a:r>
            <a:r>
              <a:rPr lang="en-US" sz="1800" dirty="0"/>
              <a:t> Soft PI Engineers - 8</a:t>
            </a:r>
          </a:p>
          <a:p>
            <a:pPr marL="841198" lvl="1" indent="-457178">
              <a:lnSpc>
                <a:spcPct val="120000"/>
              </a:lnSpc>
              <a:buFont typeface="Arial" panose="020B0604020202020204" pitchFamily="34" charset="0"/>
              <a:buChar char="•"/>
            </a:pPr>
            <a:r>
              <a:rPr lang="en-US" sz="1800" dirty="0"/>
              <a:t>Admin/A/c – 15+</a:t>
            </a:r>
            <a:endParaRPr lang="en-IN" sz="1800" dirty="0"/>
          </a:p>
          <a:p>
            <a:pPr marL="457178" indent="-457178">
              <a:lnSpc>
                <a:spcPct val="120000"/>
              </a:lnSpc>
              <a:buFont typeface="Arial" panose="020B0604020202020204" pitchFamily="34" charset="0"/>
              <a:buChar char="•"/>
            </a:pPr>
            <a:r>
              <a:rPr lang="en-US" sz="1800" dirty="0"/>
              <a:t>Work on Onsite-offshore model. </a:t>
            </a:r>
            <a:r>
              <a:rPr lang="en-IN" sz="1800" b="1" i="1" dirty="0">
                <a:solidFill>
                  <a:srgbClr val="FF0000"/>
                </a:solidFill>
              </a:rPr>
              <a:t>Consistently achieved over 97%+ Customer Satisfaction</a:t>
            </a:r>
          </a:p>
          <a:p>
            <a:pPr marL="457178" indent="-457178">
              <a:lnSpc>
                <a:spcPct val="120000"/>
              </a:lnSpc>
              <a:buFont typeface="Arial" panose="020B0604020202020204" pitchFamily="34" charset="0"/>
              <a:buChar char="•"/>
            </a:pPr>
            <a:r>
              <a:rPr lang="en-US" sz="1800" dirty="0"/>
              <a:t>Concept to Business Value realization</a:t>
            </a:r>
          </a:p>
          <a:p>
            <a:pPr marL="457178" indent="-457178">
              <a:lnSpc>
                <a:spcPct val="120000"/>
              </a:lnSpc>
              <a:buFont typeface="Arial" panose="020B0604020202020204" pitchFamily="34" charset="0"/>
              <a:buChar char="•"/>
            </a:pPr>
            <a:r>
              <a:rPr lang="en-US" sz="1800" dirty="0"/>
              <a:t>Strong on ethics with four pillars of our beliefs Commitment, Openness, Respect, Enthusiasm</a:t>
            </a:r>
          </a:p>
        </p:txBody>
      </p:sp>
    </p:spTree>
    <p:extLst>
      <p:ext uri="{BB962C8B-B14F-4D97-AF65-F5344CB8AC3E}">
        <p14:creationId xmlns:p14="http://schemas.microsoft.com/office/powerpoint/2010/main" val="177793519"/>
      </p:ext>
    </p:extLst>
  </p:cSld>
  <p:clrMapOvr>
    <a:masterClrMapping/>
  </p:clrMapOvr>
  <p:transition advClick="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Example</a:t>
            </a:r>
          </a:p>
        </p:txBody>
      </p:sp>
      <p:pic>
        <p:nvPicPr>
          <p:cNvPr id="4" name="Picture 3"/>
          <p:cNvPicPr>
            <a:picLocks noChangeAspect="1"/>
          </p:cNvPicPr>
          <p:nvPr/>
        </p:nvPicPr>
        <p:blipFill>
          <a:blip r:embed="rId2"/>
          <a:stretch>
            <a:fillRect/>
          </a:stretch>
        </p:blipFill>
        <p:spPr>
          <a:xfrm>
            <a:off x="1209141" y="1462387"/>
            <a:ext cx="8839200" cy="3479260"/>
          </a:xfrm>
          <a:prstGeom prst="rect">
            <a:avLst/>
          </a:prstGeom>
        </p:spPr>
      </p:pic>
    </p:spTree>
    <p:extLst>
      <p:ext uri="{BB962C8B-B14F-4D97-AF65-F5344CB8AC3E}">
        <p14:creationId xmlns:p14="http://schemas.microsoft.com/office/powerpoint/2010/main" val="115096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PI in Cement – Key Savings</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375" t="21242" r="14999" b="12691"/>
          <a:stretch/>
        </p:blipFill>
        <p:spPr bwMode="auto">
          <a:xfrm>
            <a:off x="1517780" y="1069911"/>
            <a:ext cx="8891136" cy="519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5577409"/>
      </p:ext>
    </p:extLst>
  </p:cSld>
  <p:clrMapOvr>
    <a:masterClrMapping/>
  </p:clrMapOvr>
  <p:transition advClick="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PI in Cement – Key Savings</a:t>
            </a:r>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625" t="20716" r="14999" b="12836"/>
          <a:stretch/>
        </p:blipFill>
        <p:spPr bwMode="auto">
          <a:xfrm>
            <a:off x="1917441" y="1045027"/>
            <a:ext cx="8458200" cy="506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0853742"/>
      </p:ext>
    </p:extLst>
  </p:cSld>
  <p:clrMapOvr>
    <a:masterClrMapping/>
  </p:clrMapOvr>
  <p:transition advClick="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6269" y="33607"/>
            <a:ext cx="10243913" cy="606789"/>
          </a:xfrm>
          <a:prstGeom prst="rect">
            <a:avLst/>
          </a:prstGeom>
        </p:spPr>
        <p:txBody>
          <a:bodyPr/>
          <a:lstStyle/>
          <a:p>
            <a:r>
              <a:rPr lang="en-IN" b="1" dirty="0">
                <a:solidFill>
                  <a:schemeClr val="bg1"/>
                </a:solidFill>
              </a:rPr>
              <a:t>PI in Cement – Key Savings</a:t>
            </a: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999" t="21071" r="14999" b="12639"/>
          <a:stretch/>
        </p:blipFill>
        <p:spPr bwMode="auto">
          <a:xfrm>
            <a:off x="2077616" y="1119674"/>
            <a:ext cx="8386667" cy="4963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7847063"/>
      </p:ext>
    </p:extLst>
  </p:cSld>
  <p:clrMapOvr>
    <a:masterClrMapping/>
  </p:clrMapOvr>
  <p:transition advClick="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Energy Waterfall</a:t>
            </a:r>
          </a:p>
        </p:txBody>
      </p:sp>
      <p:sp>
        <p:nvSpPr>
          <p:cNvPr id="4" name="TextBox 3"/>
          <p:cNvSpPr txBox="1"/>
          <p:nvPr/>
        </p:nvSpPr>
        <p:spPr>
          <a:xfrm>
            <a:off x="5253589" y="889000"/>
            <a:ext cx="1016000" cy="338554"/>
          </a:xfrm>
          <a:prstGeom prst="rect">
            <a:avLst/>
          </a:prstGeom>
          <a:noFill/>
        </p:spPr>
        <p:txBody>
          <a:bodyPr wrap="square" rtlCol="0">
            <a:spAutoFit/>
          </a:bodyPr>
          <a:lstStyle/>
          <a:p>
            <a:pPr algn="ctr"/>
            <a:r>
              <a:rPr lang="en-IN" sz="1600" dirty="0"/>
              <a:t>Total</a:t>
            </a:r>
          </a:p>
        </p:txBody>
      </p:sp>
      <p:sp>
        <p:nvSpPr>
          <p:cNvPr id="5" name="TextBox 4"/>
          <p:cNvSpPr txBox="1"/>
          <p:nvPr/>
        </p:nvSpPr>
        <p:spPr>
          <a:xfrm>
            <a:off x="812800" y="1701801"/>
            <a:ext cx="1016000" cy="338554"/>
          </a:xfrm>
          <a:prstGeom prst="rect">
            <a:avLst/>
          </a:prstGeom>
          <a:noFill/>
        </p:spPr>
        <p:txBody>
          <a:bodyPr wrap="square" rtlCol="0">
            <a:spAutoFit/>
          </a:bodyPr>
          <a:lstStyle/>
          <a:p>
            <a:pPr algn="ctr"/>
            <a:r>
              <a:rPr lang="en-IN" sz="1600" dirty="0"/>
              <a:t>Services</a:t>
            </a:r>
          </a:p>
        </p:txBody>
      </p:sp>
      <p:sp>
        <p:nvSpPr>
          <p:cNvPr id="6" name="TextBox 5"/>
          <p:cNvSpPr txBox="1"/>
          <p:nvPr/>
        </p:nvSpPr>
        <p:spPr>
          <a:xfrm>
            <a:off x="4876800" y="1636076"/>
            <a:ext cx="1016000" cy="584775"/>
          </a:xfrm>
          <a:prstGeom prst="rect">
            <a:avLst/>
          </a:prstGeom>
          <a:noFill/>
        </p:spPr>
        <p:txBody>
          <a:bodyPr wrap="square" rtlCol="0">
            <a:spAutoFit/>
          </a:bodyPr>
          <a:lstStyle/>
          <a:p>
            <a:pPr algn="ctr"/>
            <a:r>
              <a:rPr lang="en-IN" sz="1600" dirty="0"/>
              <a:t>Cement Grinding</a:t>
            </a:r>
          </a:p>
        </p:txBody>
      </p:sp>
      <p:sp>
        <p:nvSpPr>
          <p:cNvPr id="7" name="TextBox 6"/>
          <p:cNvSpPr txBox="1"/>
          <p:nvPr/>
        </p:nvSpPr>
        <p:spPr>
          <a:xfrm>
            <a:off x="2743200" y="1697633"/>
            <a:ext cx="1219200" cy="584775"/>
          </a:xfrm>
          <a:prstGeom prst="rect">
            <a:avLst/>
          </a:prstGeom>
          <a:noFill/>
        </p:spPr>
        <p:txBody>
          <a:bodyPr wrap="square" rtlCol="0">
            <a:spAutoFit/>
          </a:bodyPr>
          <a:lstStyle/>
          <a:p>
            <a:pPr algn="ctr"/>
            <a:r>
              <a:rPr lang="en-IN" sz="1600" dirty="0"/>
              <a:t>Packing &amp; Loading</a:t>
            </a:r>
          </a:p>
        </p:txBody>
      </p:sp>
      <p:sp>
        <p:nvSpPr>
          <p:cNvPr id="8" name="TextBox 7"/>
          <p:cNvSpPr txBox="1"/>
          <p:nvPr/>
        </p:nvSpPr>
        <p:spPr>
          <a:xfrm>
            <a:off x="8331200" y="1701801"/>
            <a:ext cx="1016000" cy="338554"/>
          </a:xfrm>
          <a:prstGeom prst="rect">
            <a:avLst/>
          </a:prstGeom>
          <a:noFill/>
        </p:spPr>
        <p:txBody>
          <a:bodyPr wrap="square" rtlCol="0">
            <a:spAutoFit/>
          </a:bodyPr>
          <a:lstStyle/>
          <a:p>
            <a:pPr algn="ctr"/>
            <a:r>
              <a:rPr lang="en-IN" sz="1600" dirty="0"/>
              <a:t>Raw Mill</a:t>
            </a:r>
          </a:p>
        </p:txBody>
      </p:sp>
      <p:sp>
        <p:nvSpPr>
          <p:cNvPr id="9" name="TextBox 8"/>
          <p:cNvSpPr txBox="1"/>
          <p:nvPr/>
        </p:nvSpPr>
        <p:spPr>
          <a:xfrm>
            <a:off x="6604000" y="1702759"/>
            <a:ext cx="1016000" cy="338554"/>
          </a:xfrm>
          <a:prstGeom prst="rect">
            <a:avLst/>
          </a:prstGeom>
          <a:noFill/>
        </p:spPr>
        <p:txBody>
          <a:bodyPr wrap="square" rtlCol="0">
            <a:spAutoFit/>
          </a:bodyPr>
          <a:lstStyle/>
          <a:p>
            <a:pPr algn="ctr"/>
            <a:r>
              <a:rPr lang="en-IN" sz="1600" dirty="0"/>
              <a:t>Kiln</a:t>
            </a:r>
          </a:p>
        </p:txBody>
      </p:sp>
      <p:sp>
        <p:nvSpPr>
          <p:cNvPr id="10" name="TextBox 9"/>
          <p:cNvSpPr txBox="1"/>
          <p:nvPr/>
        </p:nvSpPr>
        <p:spPr>
          <a:xfrm>
            <a:off x="0" y="2429351"/>
            <a:ext cx="1117600" cy="502573"/>
          </a:xfrm>
          <a:prstGeom prst="rect">
            <a:avLst/>
          </a:prstGeom>
          <a:noFill/>
        </p:spPr>
        <p:txBody>
          <a:bodyPr wrap="square" rtlCol="0">
            <a:spAutoFit/>
          </a:bodyPr>
          <a:lstStyle/>
          <a:p>
            <a:pPr algn="ctr"/>
            <a:r>
              <a:rPr lang="en-IN" sz="1333" dirty="0"/>
              <a:t>Air Compressor</a:t>
            </a:r>
          </a:p>
        </p:txBody>
      </p:sp>
      <p:sp>
        <p:nvSpPr>
          <p:cNvPr id="11" name="TextBox 10"/>
          <p:cNvSpPr txBox="1"/>
          <p:nvPr/>
        </p:nvSpPr>
        <p:spPr>
          <a:xfrm>
            <a:off x="711200" y="3118175"/>
            <a:ext cx="1016000" cy="297454"/>
          </a:xfrm>
          <a:prstGeom prst="rect">
            <a:avLst/>
          </a:prstGeom>
          <a:noFill/>
        </p:spPr>
        <p:txBody>
          <a:bodyPr wrap="square" rtlCol="0">
            <a:spAutoFit/>
          </a:bodyPr>
          <a:lstStyle/>
          <a:p>
            <a:pPr algn="ctr"/>
            <a:r>
              <a:rPr lang="en-IN" sz="1333" dirty="0"/>
              <a:t>HVAC</a:t>
            </a:r>
          </a:p>
        </p:txBody>
      </p:sp>
      <p:sp>
        <p:nvSpPr>
          <p:cNvPr id="12" name="TextBox 11"/>
          <p:cNvSpPr txBox="1"/>
          <p:nvPr/>
        </p:nvSpPr>
        <p:spPr>
          <a:xfrm>
            <a:off x="1219200" y="3811906"/>
            <a:ext cx="1016000" cy="297454"/>
          </a:xfrm>
          <a:prstGeom prst="rect">
            <a:avLst/>
          </a:prstGeom>
          <a:noFill/>
        </p:spPr>
        <p:txBody>
          <a:bodyPr wrap="square" rtlCol="0">
            <a:spAutoFit/>
          </a:bodyPr>
          <a:lstStyle/>
          <a:p>
            <a:pPr algn="ctr"/>
            <a:r>
              <a:rPr lang="en-IN" sz="1333" dirty="0"/>
              <a:t>Lighting</a:t>
            </a:r>
          </a:p>
        </p:txBody>
      </p:sp>
      <p:sp>
        <p:nvSpPr>
          <p:cNvPr id="13" name="TextBox 12"/>
          <p:cNvSpPr txBox="1"/>
          <p:nvPr/>
        </p:nvSpPr>
        <p:spPr>
          <a:xfrm>
            <a:off x="2485656" y="2631639"/>
            <a:ext cx="1016000" cy="297454"/>
          </a:xfrm>
          <a:prstGeom prst="rect">
            <a:avLst/>
          </a:prstGeom>
          <a:noFill/>
        </p:spPr>
        <p:txBody>
          <a:bodyPr wrap="square" rtlCol="0">
            <a:spAutoFit/>
          </a:bodyPr>
          <a:lstStyle/>
          <a:p>
            <a:pPr algn="ctr"/>
            <a:r>
              <a:rPr lang="en-IN" sz="1333" dirty="0"/>
              <a:t>Packers</a:t>
            </a:r>
          </a:p>
        </p:txBody>
      </p:sp>
      <p:sp>
        <p:nvSpPr>
          <p:cNvPr id="14" name="TextBox 13"/>
          <p:cNvSpPr txBox="1"/>
          <p:nvPr/>
        </p:nvSpPr>
        <p:spPr>
          <a:xfrm>
            <a:off x="3149600" y="3087052"/>
            <a:ext cx="1016000" cy="297454"/>
          </a:xfrm>
          <a:prstGeom prst="rect">
            <a:avLst/>
          </a:prstGeom>
          <a:noFill/>
        </p:spPr>
        <p:txBody>
          <a:bodyPr wrap="square" rtlCol="0">
            <a:spAutoFit/>
          </a:bodyPr>
          <a:lstStyle/>
          <a:p>
            <a:pPr algn="ctr"/>
            <a:r>
              <a:rPr lang="en-IN" sz="1333" dirty="0"/>
              <a:t>Loading</a:t>
            </a:r>
          </a:p>
        </p:txBody>
      </p:sp>
      <p:sp>
        <p:nvSpPr>
          <p:cNvPr id="15" name="TextBox 14"/>
          <p:cNvSpPr txBox="1"/>
          <p:nvPr/>
        </p:nvSpPr>
        <p:spPr>
          <a:xfrm>
            <a:off x="4427637" y="2681056"/>
            <a:ext cx="1016000" cy="502573"/>
          </a:xfrm>
          <a:prstGeom prst="rect">
            <a:avLst/>
          </a:prstGeom>
          <a:noFill/>
        </p:spPr>
        <p:txBody>
          <a:bodyPr wrap="square" rtlCol="0">
            <a:spAutoFit/>
          </a:bodyPr>
          <a:lstStyle/>
          <a:p>
            <a:pPr algn="ctr"/>
            <a:r>
              <a:rPr lang="en-IN" sz="1333" dirty="0"/>
              <a:t>Mill Grinding</a:t>
            </a:r>
          </a:p>
        </p:txBody>
      </p:sp>
      <p:sp>
        <p:nvSpPr>
          <p:cNvPr id="16" name="TextBox 15"/>
          <p:cNvSpPr txBox="1"/>
          <p:nvPr/>
        </p:nvSpPr>
        <p:spPr>
          <a:xfrm>
            <a:off x="4966587" y="3296114"/>
            <a:ext cx="1016000" cy="297454"/>
          </a:xfrm>
          <a:prstGeom prst="rect">
            <a:avLst/>
          </a:prstGeom>
          <a:noFill/>
        </p:spPr>
        <p:txBody>
          <a:bodyPr wrap="square" rtlCol="0">
            <a:spAutoFit/>
          </a:bodyPr>
          <a:lstStyle/>
          <a:p>
            <a:pPr algn="ctr"/>
            <a:r>
              <a:rPr lang="en-IN" sz="1333" dirty="0"/>
              <a:t>MHS</a:t>
            </a:r>
          </a:p>
        </p:txBody>
      </p:sp>
      <p:sp>
        <p:nvSpPr>
          <p:cNvPr id="17" name="TextBox 16"/>
          <p:cNvSpPr txBox="1"/>
          <p:nvPr/>
        </p:nvSpPr>
        <p:spPr>
          <a:xfrm>
            <a:off x="5364953" y="3747155"/>
            <a:ext cx="1016000" cy="297454"/>
          </a:xfrm>
          <a:prstGeom prst="rect">
            <a:avLst/>
          </a:prstGeom>
          <a:noFill/>
        </p:spPr>
        <p:txBody>
          <a:bodyPr wrap="square" rtlCol="0">
            <a:spAutoFit/>
          </a:bodyPr>
          <a:lstStyle/>
          <a:p>
            <a:pPr algn="ctr"/>
            <a:r>
              <a:rPr lang="en-IN" sz="1333" dirty="0"/>
              <a:t>Utilities</a:t>
            </a:r>
          </a:p>
        </p:txBody>
      </p:sp>
      <p:sp>
        <p:nvSpPr>
          <p:cNvPr id="18" name="TextBox 17"/>
          <p:cNvSpPr txBox="1"/>
          <p:nvPr/>
        </p:nvSpPr>
        <p:spPr>
          <a:xfrm>
            <a:off x="6197600" y="2657842"/>
            <a:ext cx="1016000" cy="502573"/>
          </a:xfrm>
          <a:prstGeom prst="rect">
            <a:avLst/>
          </a:prstGeom>
          <a:noFill/>
        </p:spPr>
        <p:txBody>
          <a:bodyPr wrap="square" rtlCol="0">
            <a:spAutoFit/>
          </a:bodyPr>
          <a:lstStyle/>
          <a:p>
            <a:pPr algn="ctr"/>
            <a:r>
              <a:rPr lang="en-IN" sz="1333" dirty="0"/>
              <a:t>Cooler drives</a:t>
            </a:r>
          </a:p>
        </p:txBody>
      </p:sp>
      <p:sp>
        <p:nvSpPr>
          <p:cNvPr id="19" name="TextBox 18"/>
          <p:cNvSpPr txBox="1"/>
          <p:nvPr/>
        </p:nvSpPr>
        <p:spPr>
          <a:xfrm>
            <a:off x="6611561" y="3191322"/>
            <a:ext cx="1016000" cy="297454"/>
          </a:xfrm>
          <a:prstGeom prst="rect">
            <a:avLst/>
          </a:prstGeom>
          <a:noFill/>
        </p:spPr>
        <p:txBody>
          <a:bodyPr wrap="square" rtlCol="0">
            <a:spAutoFit/>
          </a:bodyPr>
          <a:lstStyle/>
          <a:p>
            <a:pPr algn="ctr"/>
            <a:r>
              <a:rPr lang="en-IN" sz="1333" dirty="0"/>
              <a:t>MHS</a:t>
            </a:r>
          </a:p>
        </p:txBody>
      </p:sp>
      <p:sp>
        <p:nvSpPr>
          <p:cNvPr id="20" name="TextBox 19"/>
          <p:cNvSpPr txBox="1"/>
          <p:nvPr/>
        </p:nvSpPr>
        <p:spPr>
          <a:xfrm>
            <a:off x="7010400" y="3647758"/>
            <a:ext cx="1016000" cy="707694"/>
          </a:xfrm>
          <a:prstGeom prst="rect">
            <a:avLst/>
          </a:prstGeom>
          <a:noFill/>
        </p:spPr>
        <p:txBody>
          <a:bodyPr wrap="square" rtlCol="0">
            <a:spAutoFit/>
          </a:bodyPr>
          <a:lstStyle/>
          <a:p>
            <a:pPr algn="ctr"/>
            <a:r>
              <a:rPr lang="en-IN" sz="1333" dirty="0"/>
              <a:t>Coal Grinding &amp; Handling</a:t>
            </a:r>
          </a:p>
        </p:txBody>
      </p:sp>
      <p:sp>
        <p:nvSpPr>
          <p:cNvPr id="21" name="TextBox 20"/>
          <p:cNvSpPr txBox="1"/>
          <p:nvPr/>
        </p:nvSpPr>
        <p:spPr>
          <a:xfrm>
            <a:off x="8241413" y="2531943"/>
            <a:ext cx="1016000" cy="502573"/>
          </a:xfrm>
          <a:prstGeom prst="rect">
            <a:avLst/>
          </a:prstGeom>
          <a:noFill/>
        </p:spPr>
        <p:txBody>
          <a:bodyPr wrap="square" rtlCol="0">
            <a:spAutoFit/>
          </a:bodyPr>
          <a:lstStyle/>
          <a:p>
            <a:pPr algn="ctr"/>
            <a:r>
              <a:rPr lang="en-IN" sz="1333" dirty="0"/>
              <a:t>Homogenization</a:t>
            </a:r>
          </a:p>
        </p:txBody>
      </p:sp>
      <p:sp>
        <p:nvSpPr>
          <p:cNvPr id="22" name="TextBox 21"/>
          <p:cNvSpPr txBox="1"/>
          <p:nvPr/>
        </p:nvSpPr>
        <p:spPr>
          <a:xfrm>
            <a:off x="8749413" y="3191322"/>
            <a:ext cx="1016000" cy="297454"/>
          </a:xfrm>
          <a:prstGeom prst="rect">
            <a:avLst/>
          </a:prstGeom>
          <a:noFill/>
        </p:spPr>
        <p:txBody>
          <a:bodyPr wrap="square" rtlCol="0">
            <a:spAutoFit/>
          </a:bodyPr>
          <a:lstStyle/>
          <a:p>
            <a:pPr algn="ctr"/>
            <a:r>
              <a:rPr lang="en-IN" sz="1333" dirty="0"/>
              <a:t>MHS</a:t>
            </a:r>
          </a:p>
        </p:txBody>
      </p:sp>
      <p:sp>
        <p:nvSpPr>
          <p:cNvPr id="23" name="TextBox 22"/>
          <p:cNvSpPr txBox="1"/>
          <p:nvPr/>
        </p:nvSpPr>
        <p:spPr>
          <a:xfrm>
            <a:off x="9257413" y="3753416"/>
            <a:ext cx="1016000" cy="502573"/>
          </a:xfrm>
          <a:prstGeom prst="rect">
            <a:avLst/>
          </a:prstGeom>
          <a:noFill/>
        </p:spPr>
        <p:txBody>
          <a:bodyPr wrap="square" rtlCol="0">
            <a:spAutoFit/>
          </a:bodyPr>
          <a:lstStyle/>
          <a:p>
            <a:pPr algn="ctr"/>
            <a:r>
              <a:rPr lang="en-IN" sz="1333" dirty="0"/>
              <a:t>Raw Mill grinding</a:t>
            </a:r>
          </a:p>
        </p:txBody>
      </p:sp>
      <p:sp>
        <p:nvSpPr>
          <p:cNvPr id="24" name="TextBox 23"/>
          <p:cNvSpPr txBox="1"/>
          <p:nvPr/>
        </p:nvSpPr>
        <p:spPr>
          <a:xfrm>
            <a:off x="9652000" y="4520696"/>
            <a:ext cx="1016000" cy="297454"/>
          </a:xfrm>
          <a:prstGeom prst="rect">
            <a:avLst/>
          </a:prstGeom>
          <a:noFill/>
        </p:spPr>
        <p:txBody>
          <a:bodyPr wrap="square" rtlCol="0">
            <a:spAutoFit/>
          </a:bodyPr>
          <a:lstStyle/>
          <a:p>
            <a:pPr algn="ctr"/>
            <a:r>
              <a:rPr lang="en-IN" sz="1333" dirty="0"/>
              <a:t>Utilities</a:t>
            </a:r>
          </a:p>
        </p:txBody>
      </p:sp>
      <p:sp>
        <p:nvSpPr>
          <p:cNvPr id="25" name="TextBox 24"/>
          <p:cNvSpPr txBox="1"/>
          <p:nvPr/>
        </p:nvSpPr>
        <p:spPr>
          <a:xfrm>
            <a:off x="10498824" y="1639593"/>
            <a:ext cx="1320800" cy="584775"/>
          </a:xfrm>
          <a:prstGeom prst="rect">
            <a:avLst/>
          </a:prstGeom>
          <a:noFill/>
        </p:spPr>
        <p:txBody>
          <a:bodyPr wrap="square" rtlCol="0">
            <a:spAutoFit/>
          </a:bodyPr>
          <a:lstStyle/>
          <a:p>
            <a:pPr algn="ctr"/>
            <a:r>
              <a:rPr lang="en-IN" sz="1600" dirty="0"/>
              <a:t>RM Preparation</a:t>
            </a:r>
          </a:p>
        </p:txBody>
      </p:sp>
      <p:sp>
        <p:nvSpPr>
          <p:cNvPr id="26" name="TextBox 25"/>
          <p:cNvSpPr txBox="1"/>
          <p:nvPr/>
        </p:nvSpPr>
        <p:spPr>
          <a:xfrm>
            <a:off x="10183627" y="2531943"/>
            <a:ext cx="1150680" cy="707694"/>
          </a:xfrm>
          <a:prstGeom prst="rect">
            <a:avLst/>
          </a:prstGeom>
          <a:noFill/>
        </p:spPr>
        <p:txBody>
          <a:bodyPr wrap="square" rtlCol="0">
            <a:spAutoFit/>
          </a:bodyPr>
          <a:lstStyle/>
          <a:p>
            <a:pPr algn="ctr"/>
            <a:r>
              <a:rPr lang="en-IN" sz="1333" dirty="0"/>
              <a:t>Pre -Homogenization</a:t>
            </a:r>
          </a:p>
        </p:txBody>
      </p:sp>
      <p:sp>
        <p:nvSpPr>
          <p:cNvPr id="27" name="TextBox 26"/>
          <p:cNvSpPr txBox="1"/>
          <p:nvPr/>
        </p:nvSpPr>
        <p:spPr>
          <a:xfrm>
            <a:off x="10989044" y="3169337"/>
            <a:ext cx="615477" cy="297454"/>
          </a:xfrm>
          <a:prstGeom prst="rect">
            <a:avLst/>
          </a:prstGeom>
          <a:noFill/>
        </p:spPr>
        <p:txBody>
          <a:bodyPr wrap="square" rtlCol="0">
            <a:spAutoFit/>
          </a:bodyPr>
          <a:lstStyle/>
          <a:p>
            <a:pPr algn="ctr"/>
            <a:r>
              <a:rPr lang="en-IN" sz="1333" dirty="0"/>
              <a:t>MHS</a:t>
            </a:r>
          </a:p>
        </p:txBody>
      </p:sp>
      <p:sp>
        <p:nvSpPr>
          <p:cNvPr id="28" name="TextBox 27"/>
          <p:cNvSpPr txBox="1"/>
          <p:nvPr/>
        </p:nvSpPr>
        <p:spPr>
          <a:xfrm>
            <a:off x="11379200" y="3724658"/>
            <a:ext cx="812800" cy="297454"/>
          </a:xfrm>
          <a:prstGeom prst="rect">
            <a:avLst/>
          </a:prstGeom>
          <a:noFill/>
        </p:spPr>
        <p:txBody>
          <a:bodyPr wrap="square" rtlCol="0">
            <a:spAutoFit/>
          </a:bodyPr>
          <a:lstStyle/>
          <a:p>
            <a:pPr algn="ctr"/>
            <a:r>
              <a:rPr lang="en-IN" sz="1333" dirty="0"/>
              <a:t>Crusher</a:t>
            </a:r>
          </a:p>
        </p:txBody>
      </p:sp>
      <p:sp>
        <p:nvSpPr>
          <p:cNvPr id="30" name="TextBox 29"/>
          <p:cNvSpPr txBox="1"/>
          <p:nvPr/>
        </p:nvSpPr>
        <p:spPr>
          <a:xfrm>
            <a:off x="7490992" y="4474699"/>
            <a:ext cx="1016000" cy="297454"/>
          </a:xfrm>
          <a:prstGeom prst="rect">
            <a:avLst/>
          </a:prstGeom>
          <a:noFill/>
        </p:spPr>
        <p:txBody>
          <a:bodyPr wrap="square" rtlCol="0">
            <a:spAutoFit/>
          </a:bodyPr>
          <a:lstStyle/>
          <a:p>
            <a:pPr algn="ctr"/>
            <a:r>
              <a:rPr lang="en-IN" sz="1333" dirty="0"/>
              <a:t>Utilities</a:t>
            </a:r>
          </a:p>
        </p:txBody>
      </p:sp>
      <p:cxnSp>
        <p:nvCxnSpPr>
          <p:cNvPr id="32" name="Connector: Elbow 31"/>
          <p:cNvCxnSpPr>
            <a:stCxn id="5" idx="0"/>
            <a:endCxn id="4" idx="1"/>
          </p:cNvCxnSpPr>
          <p:nvPr/>
        </p:nvCxnSpPr>
        <p:spPr>
          <a:xfrm rot="5400000" flipH="1" flipV="1">
            <a:off x="2965432" y="-586355"/>
            <a:ext cx="643524" cy="393278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3" name="Connector: Elbow 32"/>
          <p:cNvCxnSpPr>
            <a:cxnSpLocks/>
            <a:stCxn id="10" idx="0"/>
            <a:endCxn id="5" idx="2"/>
          </p:cNvCxnSpPr>
          <p:nvPr/>
        </p:nvCxnSpPr>
        <p:spPr>
          <a:xfrm rot="5400000" flipH="1" flipV="1">
            <a:off x="745302" y="1853853"/>
            <a:ext cx="388996" cy="7620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6" name="Connector: Elbow 35"/>
          <p:cNvCxnSpPr>
            <a:cxnSpLocks/>
            <a:stCxn id="11" idx="0"/>
            <a:endCxn id="5" idx="2"/>
          </p:cNvCxnSpPr>
          <p:nvPr/>
        </p:nvCxnSpPr>
        <p:spPr>
          <a:xfrm rot="5400000" flipH="1" flipV="1">
            <a:off x="731090" y="2528465"/>
            <a:ext cx="1077820" cy="1016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9" name="Connector: Elbow 38"/>
          <p:cNvCxnSpPr>
            <a:cxnSpLocks/>
            <a:stCxn id="12" idx="0"/>
            <a:endCxn id="5" idx="2"/>
          </p:cNvCxnSpPr>
          <p:nvPr/>
        </p:nvCxnSpPr>
        <p:spPr>
          <a:xfrm rot="16200000" flipV="1">
            <a:off x="638225" y="2722931"/>
            <a:ext cx="1771551" cy="4064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2" name="Connector: Elbow 41"/>
          <p:cNvCxnSpPr>
            <a:cxnSpLocks/>
            <a:stCxn id="15" idx="0"/>
            <a:endCxn id="6" idx="2"/>
          </p:cNvCxnSpPr>
          <p:nvPr/>
        </p:nvCxnSpPr>
        <p:spPr>
          <a:xfrm rot="5400000" flipH="1" flipV="1">
            <a:off x="4930116" y="2226373"/>
            <a:ext cx="460205" cy="44916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3" name="Connector: Elbow 42"/>
          <p:cNvCxnSpPr>
            <a:cxnSpLocks/>
          </p:cNvCxnSpPr>
          <p:nvPr/>
        </p:nvCxnSpPr>
        <p:spPr>
          <a:xfrm rot="16200000" flipV="1">
            <a:off x="3111889" y="2528784"/>
            <a:ext cx="773867" cy="304800"/>
          </a:xfrm>
          <a:prstGeom prst="bentConnector3">
            <a:avLst>
              <a:gd name="adj1" fmla="val 77845"/>
            </a:avLst>
          </a:prstGeom>
        </p:spPr>
        <p:style>
          <a:lnRef idx="1">
            <a:schemeClr val="accent1"/>
          </a:lnRef>
          <a:fillRef idx="0">
            <a:schemeClr val="accent1"/>
          </a:fillRef>
          <a:effectRef idx="0">
            <a:schemeClr val="accent1"/>
          </a:effectRef>
          <a:fontRef idx="minor">
            <a:schemeClr val="tx1"/>
          </a:fontRef>
        </p:style>
      </p:cxnSp>
      <p:cxnSp>
        <p:nvCxnSpPr>
          <p:cNvPr id="44" name="Connector: Elbow 43"/>
          <p:cNvCxnSpPr>
            <a:cxnSpLocks/>
            <a:stCxn id="13" idx="0"/>
            <a:endCxn id="7" idx="2"/>
          </p:cNvCxnSpPr>
          <p:nvPr/>
        </p:nvCxnSpPr>
        <p:spPr>
          <a:xfrm rot="5400000" flipH="1" flipV="1">
            <a:off x="2998613" y="2277452"/>
            <a:ext cx="349231" cy="35914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p:cNvCxnSpPr>
            <a:cxnSpLocks/>
            <a:stCxn id="25" idx="0"/>
            <a:endCxn id="4" idx="3"/>
          </p:cNvCxnSpPr>
          <p:nvPr/>
        </p:nvCxnSpPr>
        <p:spPr>
          <a:xfrm rot="16200000" flipV="1">
            <a:off x="8423749" y="-1095883"/>
            <a:ext cx="581316" cy="48896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Connector: Elbow 45"/>
          <p:cNvCxnSpPr>
            <a:cxnSpLocks/>
            <a:stCxn id="8" idx="0"/>
            <a:endCxn id="4" idx="2"/>
          </p:cNvCxnSpPr>
          <p:nvPr/>
        </p:nvCxnSpPr>
        <p:spPr>
          <a:xfrm rot="16200000" flipV="1">
            <a:off x="7063272" y="-74128"/>
            <a:ext cx="474247" cy="307761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7" name="Connector: Elbow 46"/>
          <p:cNvCxnSpPr>
            <a:cxnSpLocks/>
            <a:stCxn id="9" idx="0"/>
            <a:endCxn id="4" idx="2"/>
          </p:cNvCxnSpPr>
          <p:nvPr/>
        </p:nvCxnSpPr>
        <p:spPr>
          <a:xfrm rot="16200000" flipV="1">
            <a:off x="6199193" y="789951"/>
            <a:ext cx="475205" cy="135041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8" name="Connector: Elbow 47"/>
          <p:cNvCxnSpPr>
            <a:cxnSpLocks/>
            <a:stCxn id="7" idx="0"/>
            <a:endCxn id="4" idx="2"/>
          </p:cNvCxnSpPr>
          <p:nvPr/>
        </p:nvCxnSpPr>
        <p:spPr>
          <a:xfrm rot="5400000" flipH="1" flipV="1">
            <a:off x="4322155" y="258200"/>
            <a:ext cx="470079" cy="240878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7" name="Connector: Elbow 66"/>
          <p:cNvCxnSpPr>
            <a:cxnSpLocks/>
            <a:stCxn id="16" idx="0"/>
            <a:endCxn id="6" idx="2"/>
          </p:cNvCxnSpPr>
          <p:nvPr/>
        </p:nvCxnSpPr>
        <p:spPr>
          <a:xfrm rot="16200000" flipV="1">
            <a:off x="4892063" y="2713589"/>
            <a:ext cx="1075263" cy="89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8" name="Connector: Elbow 67"/>
          <p:cNvCxnSpPr>
            <a:cxnSpLocks/>
            <a:stCxn id="17" idx="0"/>
            <a:endCxn id="6" idx="2"/>
          </p:cNvCxnSpPr>
          <p:nvPr/>
        </p:nvCxnSpPr>
        <p:spPr>
          <a:xfrm rot="16200000" flipV="1">
            <a:off x="4865725" y="2739926"/>
            <a:ext cx="1526304" cy="48815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9" name="Connector: Elbow 68"/>
          <p:cNvCxnSpPr>
            <a:cxnSpLocks/>
            <a:stCxn id="18" idx="0"/>
            <a:endCxn id="9" idx="2"/>
          </p:cNvCxnSpPr>
          <p:nvPr/>
        </p:nvCxnSpPr>
        <p:spPr>
          <a:xfrm rot="5400000" flipH="1" flipV="1">
            <a:off x="6600536" y="2146378"/>
            <a:ext cx="616529" cy="4064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0" name="Connector: Elbow 69"/>
          <p:cNvCxnSpPr>
            <a:cxnSpLocks/>
            <a:stCxn id="19" idx="0"/>
            <a:endCxn id="9" idx="2"/>
          </p:cNvCxnSpPr>
          <p:nvPr/>
        </p:nvCxnSpPr>
        <p:spPr>
          <a:xfrm rot="16200000" flipV="1">
            <a:off x="6540777" y="2612537"/>
            <a:ext cx="1150009" cy="756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1" name="Connector: Elbow 70"/>
          <p:cNvCxnSpPr>
            <a:cxnSpLocks/>
            <a:stCxn id="30" idx="0"/>
            <a:endCxn id="9" idx="2"/>
          </p:cNvCxnSpPr>
          <p:nvPr/>
        </p:nvCxnSpPr>
        <p:spPr>
          <a:xfrm rot="16200000" flipV="1">
            <a:off x="6338803" y="2814510"/>
            <a:ext cx="2433386" cy="88699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2" name="Connector: Elbow 71"/>
          <p:cNvCxnSpPr>
            <a:cxnSpLocks/>
            <a:stCxn id="20" idx="0"/>
            <a:endCxn id="9" idx="2"/>
          </p:cNvCxnSpPr>
          <p:nvPr/>
        </p:nvCxnSpPr>
        <p:spPr>
          <a:xfrm rot="16200000" flipV="1">
            <a:off x="6511978" y="2641336"/>
            <a:ext cx="1606445" cy="4064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5" name="Connector: Elbow 84"/>
          <p:cNvCxnSpPr>
            <a:cxnSpLocks/>
            <a:stCxn id="21" idx="0"/>
            <a:endCxn id="8" idx="2"/>
          </p:cNvCxnSpPr>
          <p:nvPr/>
        </p:nvCxnSpPr>
        <p:spPr>
          <a:xfrm rot="5400000" flipH="1" flipV="1">
            <a:off x="8548512" y="2241256"/>
            <a:ext cx="491588" cy="89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6" name="Connector: Elbow 85"/>
          <p:cNvCxnSpPr>
            <a:cxnSpLocks/>
            <a:stCxn id="24" idx="0"/>
            <a:endCxn id="8" idx="2"/>
          </p:cNvCxnSpPr>
          <p:nvPr/>
        </p:nvCxnSpPr>
        <p:spPr>
          <a:xfrm rot="16200000" flipV="1">
            <a:off x="8259430" y="2620126"/>
            <a:ext cx="2480341" cy="13208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7" name="Connector: Elbow 86"/>
          <p:cNvCxnSpPr>
            <a:cxnSpLocks/>
            <a:stCxn id="23" idx="0"/>
            <a:endCxn id="8" idx="2"/>
          </p:cNvCxnSpPr>
          <p:nvPr/>
        </p:nvCxnSpPr>
        <p:spPr>
          <a:xfrm rot="16200000" flipV="1">
            <a:off x="8445777" y="2433779"/>
            <a:ext cx="1713061" cy="9262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8" name="Connector: Elbow 87"/>
          <p:cNvCxnSpPr>
            <a:cxnSpLocks/>
            <a:stCxn id="22" idx="0"/>
            <a:endCxn id="8" idx="2"/>
          </p:cNvCxnSpPr>
          <p:nvPr/>
        </p:nvCxnSpPr>
        <p:spPr>
          <a:xfrm rot="16200000" flipV="1">
            <a:off x="8472824" y="2406732"/>
            <a:ext cx="1150967" cy="4182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8" name="Connector: Elbow 97"/>
          <p:cNvCxnSpPr>
            <a:cxnSpLocks/>
            <a:stCxn id="28" idx="0"/>
            <a:endCxn id="25" idx="2"/>
          </p:cNvCxnSpPr>
          <p:nvPr/>
        </p:nvCxnSpPr>
        <p:spPr>
          <a:xfrm rot="16200000" flipV="1">
            <a:off x="10722267" y="2661325"/>
            <a:ext cx="1500290" cy="62637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9" name="Connector: Elbow 98"/>
          <p:cNvCxnSpPr>
            <a:cxnSpLocks/>
            <a:stCxn id="27" idx="0"/>
            <a:endCxn id="25" idx="2"/>
          </p:cNvCxnSpPr>
          <p:nvPr/>
        </p:nvCxnSpPr>
        <p:spPr>
          <a:xfrm rot="16200000" flipV="1">
            <a:off x="10755520" y="2628073"/>
            <a:ext cx="944969" cy="13755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00" name="Connector: Elbow 99"/>
          <p:cNvCxnSpPr>
            <a:cxnSpLocks/>
            <a:stCxn id="26" idx="0"/>
            <a:endCxn id="25" idx="2"/>
          </p:cNvCxnSpPr>
          <p:nvPr/>
        </p:nvCxnSpPr>
        <p:spPr>
          <a:xfrm rot="5400000" flipH="1" flipV="1">
            <a:off x="10805308" y="2178028"/>
            <a:ext cx="307575" cy="40025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5667701" y="1135585"/>
            <a:ext cx="550379" cy="256545"/>
          </a:xfrm>
          <a:prstGeom prst="rect">
            <a:avLst/>
          </a:prstGeom>
          <a:noFill/>
        </p:spPr>
        <p:txBody>
          <a:bodyPr wrap="square" rtlCol="0">
            <a:spAutoFit/>
          </a:bodyPr>
          <a:lstStyle/>
          <a:p>
            <a:r>
              <a:rPr lang="en-IN" sz="1067" dirty="0">
                <a:solidFill>
                  <a:srgbClr val="FF0000"/>
                </a:solidFill>
              </a:rPr>
              <a:t>100%</a:t>
            </a:r>
          </a:p>
        </p:txBody>
      </p:sp>
      <p:sp>
        <p:nvSpPr>
          <p:cNvPr id="138" name="TextBox 137"/>
          <p:cNvSpPr txBox="1"/>
          <p:nvPr/>
        </p:nvSpPr>
        <p:spPr>
          <a:xfrm>
            <a:off x="1257232" y="1477983"/>
            <a:ext cx="550379" cy="256545"/>
          </a:xfrm>
          <a:prstGeom prst="rect">
            <a:avLst/>
          </a:prstGeom>
          <a:noFill/>
        </p:spPr>
        <p:txBody>
          <a:bodyPr wrap="square" rtlCol="0">
            <a:spAutoFit/>
          </a:bodyPr>
          <a:lstStyle/>
          <a:p>
            <a:r>
              <a:rPr lang="en-IN" sz="1067" dirty="0">
                <a:solidFill>
                  <a:srgbClr val="FF0000"/>
                </a:solidFill>
              </a:rPr>
              <a:t>8%</a:t>
            </a:r>
          </a:p>
        </p:txBody>
      </p:sp>
      <p:sp>
        <p:nvSpPr>
          <p:cNvPr id="139" name="TextBox 138"/>
          <p:cNvSpPr txBox="1"/>
          <p:nvPr/>
        </p:nvSpPr>
        <p:spPr>
          <a:xfrm>
            <a:off x="496272" y="2219765"/>
            <a:ext cx="550379" cy="256545"/>
          </a:xfrm>
          <a:prstGeom prst="rect">
            <a:avLst/>
          </a:prstGeom>
          <a:noFill/>
        </p:spPr>
        <p:txBody>
          <a:bodyPr wrap="square" rtlCol="0">
            <a:spAutoFit/>
          </a:bodyPr>
          <a:lstStyle/>
          <a:p>
            <a:r>
              <a:rPr lang="en-IN" sz="1067" dirty="0">
                <a:solidFill>
                  <a:srgbClr val="FF0000"/>
                </a:solidFill>
              </a:rPr>
              <a:t>2%</a:t>
            </a:r>
          </a:p>
        </p:txBody>
      </p:sp>
      <p:sp>
        <p:nvSpPr>
          <p:cNvPr id="140" name="TextBox 139"/>
          <p:cNvSpPr txBox="1"/>
          <p:nvPr/>
        </p:nvSpPr>
        <p:spPr>
          <a:xfrm>
            <a:off x="1155632" y="2900383"/>
            <a:ext cx="550379" cy="256545"/>
          </a:xfrm>
          <a:prstGeom prst="rect">
            <a:avLst/>
          </a:prstGeom>
          <a:noFill/>
        </p:spPr>
        <p:txBody>
          <a:bodyPr wrap="square" rtlCol="0">
            <a:spAutoFit/>
          </a:bodyPr>
          <a:lstStyle/>
          <a:p>
            <a:r>
              <a:rPr lang="en-IN" sz="1067" dirty="0">
                <a:solidFill>
                  <a:srgbClr val="FF0000"/>
                </a:solidFill>
              </a:rPr>
              <a:t>3%</a:t>
            </a:r>
          </a:p>
        </p:txBody>
      </p:sp>
      <p:sp>
        <p:nvSpPr>
          <p:cNvPr id="141" name="TextBox 140"/>
          <p:cNvSpPr txBox="1"/>
          <p:nvPr/>
        </p:nvSpPr>
        <p:spPr>
          <a:xfrm>
            <a:off x="1691900" y="3585802"/>
            <a:ext cx="550379" cy="256545"/>
          </a:xfrm>
          <a:prstGeom prst="rect">
            <a:avLst/>
          </a:prstGeom>
          <a:noFill/>
        </p:spPr>
        <p:txBody>
          <a:bodyPr wrap="square" rtlCol="0">
            <a:spAutoFit/>
          </a:bodyPr>
          <a:lstStyle/>
          <a:p>
            <a:r>
              <a:rPr lang="en-IN" sz="1067" dirty="0">
                <a:solidFill>
                  <a:srgbClr val="FF0000"/>
                </a:solidFill>
              </a:rPr>
              <a:t>3%</a:t>
            </a:r>
          </a:p>
        </p:txBody>
      </p:sp>
      <p:sp>
        <p:nvSpPr>
          <p:cNvPr id="142" name="TextBox 141"/>
          <p:cNvSpPr txBox="1"/>
          <p:nvPr/>
        </p:nvSpPr>
        <p:spPr>
          <a:xfrm>
            <a:off x="3289547" y="1459507"/>
            <a:ext cx="550379" cy="256545"/>
          </a:xfrm>
          <a:prstGeom prst="rect">
            <a:avLst/>
          </a:prstGeom>
          <a:noFill/>
        </p:spPr>
        <p:txBody>
          <a:bodyPr wrap="square" rtlCol="0">
            <a:spAutoFit/>
          </a:bodyPr>
          <a:lstStyle/>
          <a:p>
            <a:r>
              <a:rPr lang="en-IN" sz="1067" dirty="0">
                <a:solidFill>
                  <a:srgbClr val="FF0000"/>
                </a:solidFill>
              </a:rPr>
              <a:t>2%</a:t>
            </a:r>
          </a:p>
        </p:txBody>
      </p:sp>
      <p:sp>
        <p:nvSpPr>
          <p:cNvPr id="143" name="TextBox 142"/>
          <p:cNvSpPr txBox="1"/>
          <p:nvPr/>
        </p:nvSpPr>
        <p:spPr>
          <a:xfrm>
            <a:off x="5345028" y="1448321"/>
            <a:ext cx="550379" cy="256545"/>
          </a:xfrm>
          <a:prstGeom prst="rect">
            <a:avLst/>
          </a:prstGeom>
          <a:noFill/>
        </p:spPr>
        <p:txBody>
          <a:bodyPr wrap="square" rtlCol="0">
            <a:spAutoFit/>
          </a:bodyPr>
          <a:lstStyle/>
          <a:p>
            <a:r>
              <a:rPr lang="en-IN" sz="1067" dirty="0">
                <a:solidFill>
                  <a:srgbClr val="FF0000"/>
                </a:solidFill>
              </a:rPr>
              <a:t>36%</a:t>
            </a:r>
          </a:p>
        </p:txBody>
      </p:sp>
      <p:sp>
        <p:nvSpPr>
          <p:cNvPr id="144" name="TextBox 143"/>
          <p:cNvSpPr txBox="1"/>
          <p:nvPr/>
        </p:nvSpPr>
        <p:spPr>
          <a:xfrm>
            <a:off x="2912679" y="2435535"/>
            <a:ext cx="550379" cy="256545"/>
          </a:xfrm>
          <a:prstGeom prst="rect">
            <a:avLst/>
          </a:prstGeom>
          <a:noFill/>
        </p:spPr>
        <p:txBody>
          <a:bodyPr wrap="square" rtlCol="0">
            <a:spAutoFit/>
          </a:bodyPr>
          <a:lstStyle/>
          <a:p>
            <a:r>
              <a:rPr lang="en-IN" sz="1067" dirty="0">
                <a:solidFill>
                  <a:srgbClr val="FF0000"/>
                </a:solidFill>
              </a:rPr>
              <a:t>1.5%</a:t>
            </a:r>
          </a:p>
        </p:txBody>
      </p:sp>
      <p:sp>
        <p:nvSpPr>
          <p:cNvPr id="145" name="TextBox 144"/>
          <p:cNvSpPr txBox="1"/>
          <p:nvPr/>
        </p:nvSpPr>
        <p:spPr>
          <a:xfrm>
            <a:off x="11104011" y="1304092"/>
            <a:ext cx="550379" cy="256545"/>
          </a:xfrm>
          <a:prstGeom prst="rect">
            <a:avLst/>
          </a:prstGeom>
          <a:noFill/>
        </p:spPr>
        <p:txBody>
          <a:bodyPr wrap="square" rtlCol="0">
            <a:spAutoFit/>
          </a:bodyPr>
          <a:lstStyle/>
          <a:p>
            <a:r>
              <a:rPr lang="en-IN" sz="1067" dirty="0">
                <a:solidFill>
                  <a:srgbClr val="FF0000"/>
                </a:solidFill>
              </a:rPr>
              <a:t>10%</a:t>
            </a:r>
          </a:p>
        </p:txBody>
      </p:sp>
      <p:sp>
        <p:nvSpPr>
          <p:cNvPr id="146" name="TextBox 145"/>
          <p:cNvSpPr txBox="1"/>
          <p:nvPr/>
        </p:nvSpPr>
        <p:spPr>
          <a:xfrm>
            <a:off x="8818012" y="1477983"/>
            <a:ext cx="550379" cy="256545"/>
          </a:xfrm>
          <a:prstGeom prst="rect">
            <a:avLst/>
          </a:prstGeom>
          <a:noFill/>
        </p:spPr>
        <p:txBody>
          <a:bodyPr wrap="square" rtlCol="0">
            <a:spAutoFit/>
          </a:bodyPr>
          <a:lstStyle/>
          <a:p>
            <a:r>
              <a:rPr lang="en-IN" sz="1067" dirty="0">
                <a:solidFill>
                  <a:srgbClr val="FF0000"/>
                </a:solidFill>
              </a:rPr>
              <a:t>16%</a:t>
            </a:r>
          </a:p>
        </p:txBody>
      </p:sp>
      <p:sp>
        <p:nvSpPr>
          <p:cNvPr id="147" name="TextBox 146"/>
          <p:cNvSpPr txBox="1"/>
          <p:nvPr/>
        </p:nvSpPr>
        <p:spPr>
          <a:xfrm>
            <a:off x="7080217" y="1491956"/>
            <a:ext cx="550379" cy="256545"/>
          </a:xfrm>
          <a:prstGeom prst="rect">
            <a:avLst/>
          </a:prstGeom>
          <a:noFill/>
        </p:spPr>
        <p:txBody>
          <a:bodyPr wrap="square" rtlCol="0">
            <a:spAutoFit/>
          </a:bodyPr>
          <a:lstStyle/>
          <a:p>
            <a:r>
              <a:rPr lang="en-IN" sz="1067" dirty="0">
                <a:solidFill>
                  <a:srgbClr val="FF0000"/>
                </a:solidFill>
              </a:rPr>
              <a:t>18%</a:t>
            </a:r>
          </a:p>
        </p:txBody>
      </p:sp>
      <p:sp>
        <p:nvSpPr>
          <p:cNvPr id="148" name="TextBox 147"/>
          <p:cNvSpPr txBox="1"/>
          <p:nvPr/>
        </p:nvSpPr>
        <p:spPr>
          <a:xfrm>
            <a:off x="10054992" y="4253127"/>
            <a:ext cx="550379" cy="256545"/>
          </a:xfrm>
          <a:prstGeom prst="rect">
            <a:avLst/>
          </a:prstGeom>
          <a:noFill/>
        </p:spPr>
        <p:txBody>
          <a:bodyPr wrap="square" rtlCol="0">
            <a:spAutoFit/>
          </a:bodyPr>
          <a:lstStyle/>
          <a:p>
            <a:r>
              <a:rPr lang="en-IN" sz="1067" dirty="0">
                <a:solidFill>
                  <a:srgbClr val="FF0000"/>
                </a:solidFill>
              </a:rPr>
              <a:t>1%</a:t>
            </a:r>
          </a:p>
        </p:txBody>
      </p:sp>
      <p:sp>
        <p:nvSpPr>
          <p:cNvPr id="149" name="TextBox 148"/>
          <p:cNvSpPr txBox="1"/>
          <p:nvPr/>
        </p:nvSpPr>
        <p:spPr>
          <a:xfrm>
            <a:off x="9669003" y="3446470"/>
            <a:ext cx="550379" cy="256545"/>
          </a:xfrm>
          <a:prstGeom prst="rect">
            <a:avLst/>
          </a:prstGeom>
          <a:noFill/>
        </p:spPr>
        <p:txBody>
          <a:bodyPr wrap="square" rtlCol="0">
            <a:spAutoFit/>
          </a:bodyPr>
          <a:lstStyle/>
          <a:p>
            <a:r>
              <a:rPr lang="en-IN" sz="1067" dirty="0">
                <a:solidFill>
                  <a:srgbClr val="FF0000"/>
                </a:solidFill>
              </a:rPr>
              <a:t>8%</a:t>
            </a:r>
          </a:p>
        </p:txBody>
      </p:sp>
      <p:sp>
        <p:nvSpPr>
          <p:cNvPr id="150" name="TextBox 149"/>
          <p:cNvSpPr txBox="1"/>
          <p:nvPr/>
        </p:nvSpPr>
        <p:spPr>
          <a:xfrm>
            <a:off x="9218727" y="2995063"/>
            <a:ext cx="550379" cy="256545"/>
          </a:xfrm>
          <a:prstGeom prst="rect">
            <a:avLst/>
          </a:prstGeom>
          <a:noFill/>
        </p:spPr>
        <p:txBody>
          <a:bodyPr wrap="square" rtlCol="0">
            <a:spAutoFit/>
          </a:bodyPr>
          <a:lstStyle/>
          <a:p>
            <a:r>
              <a:rPr lang="en-IN" sz="1067" dirty="0">
                <a:solidFill>
                  <a:srgbClr val="FF0000"/>
                </a:solidFill>
              </a:rPr>
              <a:t>4%</a:t>
            </a:r>
          </a:p>
        </p:txBody>
      </p:sp>
      <p:sp>
        <p:nvSpPr>
          <p:cNvPr id="151" name="TextBox 150"/>
          <p:cNvSpPr txBox="1"/>
          <p:nvPr/>
        </p:nvSpPr>
        <p:spPr>
          <a:xfrm>
            <a:off x="3609269" y="2837815"/>
            <a:ext cx="550379" cy="256545"/>
          </a:xfrm>
          <a:prstGeom prst="rect">
            <a:avLst/>
          </a:prstGeom>
          <a:noFill/>
        </p:spPr>
        <p:txBody>
          <a:bodyPr wrap="square" rtlCol="0">
            <a:spAutoFit/>
          </a:bodyPr>
          <a:lstStyle/>
          <a:p>
            <a:r>
              <a:rPr lang="en-IN" sz="1067" dirty="0">
                <a:solidFill>
                  <a:srgbClr val="FF0000"/>
                </a:solidFill>
              </a:rPr>
              <a:t>0.5%</a:t>
            </a:r>
          </a:p>
        </p:txBody>
      </p:sp>
      <p:sp>
        <p:nvSpPr>
          <p:cNvPr id="152" name="TextBox 151"/>
          <p:cNvSpPr txBox="1"/>
          <p:nvPr/>
        </p:nvSpPr>
        <p:spPr>
          <a:xfrm>
            <a:off x="4859173" y="2439384"/>
            <a:ext cx="550379" cy="256545"/>
          </a:xfrm>
          <a:prstGeom prst="rect">
            <a:avLst/>
          </a:prstGeom>
          <a:noFill/>
        </p:spPr>
        <p:txBody>
          <a:bodyPr wrap="square" rtlCol="0">
            <a:spAutoFit/>
          </a:bodyPr>
          <a:lstStyle/>
          <a:p>
            <a:r>
              <a:rPr lang="en-IN" sz="1067" dirty="0">
                <a:solidFill>
                  <a:srgbClr val="FF0000"/>
                </a:solidFill>
              </a:rPr>
              <a:t>29%</a:t>
            </a:r>
          </a:p>
        </p:txBody>
      </p:sp>
      <p:sp>
        <p:nvSpPr>
          <p:cNvPr id="153" name="TextBox 152"/>
          <p:cNvSpPr txBox="1"/>
          <p:nvPr/>
        </p:nvSpPr>
        <p:spPr>
          <a:xfrm>
            <a:off x="5398580" y="3050885"/>
            <a:ext cx="550379" cy="256545"/>
          </a:xfrm>
          <a:prstGeom prst="rect">
            <a:avLst/>
          </a:prstGeom>
          <a:noFill/>
        </p:spPr>
        <p:txBody>
          <a:bodyPr wrap="square" rtlCol="0">
            <a:spAutoFit/>
          </a:bodyPr>
          <a:lstStyle/>
          <a:p>
            <a:r>
              <a:rPr lang="en-IN" sz="1067" dirty="0">
                <a:solidFill>
                  <a:srgbClr val="FF0000"/>
                </a:solidFill>
              </a:rPr>
              <a:t>3%</a:t>
            </a:r>
          </a:p>
        </p:txBody>
      </p:sp>
      <p:sp>
        <p:nvSpPr>
          <p:cNvPr id="154" name="TextBox 153"/>
          <p:cNvSpPr txBox="1"/>
          <p:nvPr/>
        </p:nvSpPr>
        <p:spPr>
          <a:xfrm>
            <a:off x="5828372" y="3515475"/>
            <a:ext cx="550379" cy="256545"/>
          </a:xfrm>
          <a:prstGeom prst="rect">
            <a:avLst/>
          </a:prstGeom>
          <a:noFill/>
        </p:spPr>
        <p:txBody>
          <a:bodyPr wrap="square" rtlCol="0">
            <a:spAutoFit/>
          </a:bodyPr>
          <a:lstStyle/>
          <a:p>
            <a:r>
              <a:rPr lang="en-IN" sz="1067" dirty="0">
                <a:solidFill>
                  <a:srgbClr val="FF0000"/>
                </a:solidFill>
              </a:rPr>
              <a:t>4%</a:t>
            </a:r>
          </a:p>
        </p:txBody>
      </p:sp>
      <p:sp>
        <p:nvSpPr>
          <p:cNvPr id="155" name="TextBox 154"/>
          <p:cNvSpPr txBox="1"/>
          <p:nvPr/>
        </p:nvSpPr>
        <p:spPr>
          <a:xfrm>
            <a:off x="6613205" y="2430391"/>
            <a:ext cx="550379" cy="256545"/>
          </a:xfrm>
          <a:prstGeom prst="rect">
            <a:avLst/>
          </a:prstGeom>
          <a:noFill/>
        </p:spPr>
        <p:txBody>
          <a:bodyPr wrap="square" rtlCol="0">
            <a:spAutoFit/>
          </a:bodyPr>
          <a:lstStyle/>
          <a:p>
            <a:r>
              <a:rPr lang="en-IN" sz="1067" dirty="0">
                <a:solidFill>
                  <a:srgbClr val="FF0000"/>
                </a:solidFill>
              </a:rPr>
              <a:t>3%</a:t>
            </a:r>
          </a:p>
        </p:txBody>
      </p:sp>
      <p:sp>
        <p:nvSpPr>
          <p:cNvPr id="156" name="TextBox 155"/>
          <p:cNvSpPr txBox="1"/>
          <p:nvPr/>
        </p:nvSpPr>
        <p:spPr>
          <a:xfrm>
            <a:off x="7028951" y="2968134"/>
            <a:ext cx="550379" cy="256545"/>
          </a:xfrm>
          <a:prstGeom prst="rect">
            <a:avLst/>
          </a:prstGeom>
          <a:noFill/>
        </p:spPr>
        <p:txBody>
          <a:bodyPr wrap="square" rtlCol="0">
            <a:spAutoFit/>
          </a:bodyPr>
          <a:lstStyle/>
          <a:p>
            <a:r>
              <a:rPr lang="en-IN" sz="1067" dirty="0">
                <a:solidFill>
                  <a:srgbClr val="FF0000"/>
                </a:solidFill>
              </a:rPr>
              <a:t>2%</a:t>
            </a:r>
          </a:p>
        </p:txBody>
      </p:sp>
      <p:sp>
        <p:nvSpPr>
          <p:cNvPr id="157" name="TextBox 156"/>
          <p:cNvSpPr txBox="1"/>
          <p:nvPr/>
        </p:nvSpPr>
        <p:spPr>
          <a:xfrm>
            <a:off x="7463961" y="3421621"/>
            <a:ext cx="550379" cy="256545"/>
          </a:xfrm>
          <a:prstGeom prst="rect">
            <a:avLst/>
          </a:prstGeom>
          <a:noFill/>
        </p:spPr>
        <p:txBody>
          <a:bodyPr wrap="square" rtlCol="0">
            <a:spAutoFit/>
          </a:bodyPr>
          <a:lstStyle/>
          <a:p>
            <a:r>
              <a:rPr lang="en-IN" sz="1067" dirty="0">
                <a:solidFill>
                  <a:srgbClr val="FF0000"/>
                </a:solidFill>
              </a:rPr>
              <a:t>5%</a:t>
            </a:r>
          </a:p>
        </p:txBody>
      </p:sp>
      <p:sp>
        <p:nvSpPr>
          <p:cNvPr id="158" name="TextBox 157"/>
          <p:cNvSpPr txBox="1"/>
          <p:nvPr/>
        </p:nvSpPr>
        <p:spPr>
          <a:xfrm>
            <a:off x="7943060" y="4218381"/>
            <a:ext cx="550379" cy="256545"/>
          </a:xfrm>
          <a:prstGeom prst="rect">
            <a:avLst/>
          </a:prstGeom>
          <a:noFill/>
        </p:spPr>
        <p:txBody>
          <a:bodyPr wrap="square" rtlCol="0">
            <a:spAutoFit/>
          </a:bodyPr>
          <a:lstStyle/>
          <a:p>
            <a:r>
              <a:rPr lang="en-IN" sz="1067" dirty="0">
                <a:solidFill>
                  <a:srgbClr val="FF0000"/>
                </a:solidFill>
              </a:rPr>
              <a:t>8%</a:t>
            </a:r>
          </a:p>
        </p:txBody>
      </p:sp>
      <p:sp>
        <p:nvSpPr>
          <p:cNvPr id="159" name="TextBox 158"/>
          <p:cNvSpPr txBox="1"/>
          <p:nvPr/>
        </p:nvSpPr>
        <p:spPr>
          <a:xfrm>
            <a:off x="8707035" y="2320645"/>
            <a:ext cx="550379" cy="256545"/>
          </a:xfrm>
          <a:prstGeom prst="rect">
            <a:avLst/>
          </a:prstGeom>
          <a:noFill/>
        </p:spPr>
        <p:txBody>
          <a:bodyPr wrap="square" rtlCol="0">
            <a:spAutoFit/>
          </a:bodyPr>
          <a:lstStyle/>
          <a:p>
            <a:r>
              <a:rPr lang="en-IN" sz="1067" dirty="0">
                <a:solidFill>
                  <a:srgbClr val="FF0000"/>
                </a:solidFill>
              </a:rPr>
              <a:t>3%</a:t>
            </a:r>
          </a:p>
        </p:txBody>
      </p:sp>
      <p:cxnSp>
        <p:nvCxnSpPr>
          <p:cNvPr id="160" name="Connector: Elbow 159"/>
          <p:cNvCxnSpPr>
            <a:cxnSpLocks/>
            <a:stCxn id="6" idx="0"/>
            <a:endCxn id="4" idx="2"/>
          </p:cNvCxnSpPr>
          <p:nvPr/>
        </p:nvCxnSpPr>
        <p:spPr>
          <a:xfrm rot="5400000" flipH="1" flipV="1">
            <a:off x="5368933" y="1243421"/>
            <a:ext cx="408522" cy="37678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11680591" y="3396363"/>
            <a:ext cx="550379" cy="256545"/>
          </a:xfrm>
          <a:prstGeom prst="rect">
            <a:avLst/>
          </a:prstGeom>
          <a:noFill/>
        </p:spPr>
        <p:txBody>
          <a:bodyPr wrap="square" rtlCol="0">
            <a:spAutoFit/>
          </a:bodyPr>
          <a:lstStyle/>
          <a:p>
            <a:r>
              <a:rPr lang="en-IN" sz="1067" dirty="0">
                <a:solidFill>
                  <a:srgbClr val="FF0000"/>
                </a:solidFill>
              </a:rPr>
              <a:t>2%</a:t>
            </a:r>
          </a:p>
        </p:txBody>
      </p:sp>
      <p:sp>
        <p:nvSpPr>
          <p:cNvPr id="165" name="TextBox 164"/>
          <p:cNvSpPr txBox="1"/>
          <p:nvPr/>
        </p:nvSpPr>
        <p:spPr>
          <a:xfrm>
            <a:off x="10674416" y="2332669"/>
            <a:ext cx="550379" cy="256545"/>
          </a:xfrm>
          <a:prstGeom prst="rect">
            <a:avLst/>
          </a:prstGeom>
          <a:noFill/>
        </p:spPr>
        <p:txBody>
          <a:bodyPr wrap="square" rtlCol="0">
            <a:spAutoFit/>
          </a:bodyPr>
          <a:lstStyle/>
          <a:p>
            <a:r>
              <a:rPr lang="en-IN" sz="1067" dirty="0">
                <a:solidFill>
                  <a:srgbClr val="FF0000"/>
                </a:solidFill>
              </a:rPr>
              <a:t>6%</a:t>
            </a:r>
          </a:p>
        </p:txBody>
      </p:sp>
      <p:sp>
        <p:nvSpPr>
          <p:cNvPr id="166" name="TextBox 165"/>
          <p:cNvSpPr txBox="1"/>
          <p:nvPr/>
        </p:nvSpPr>
        <p:spPr>
          <a:xfrm>
            <a:off x="11252233" y="2913449"/>
            <a:ext cx="550379" cy="256545"/>
          </a:xfrm>
          <a:prstGeom prst="rect">
            <a:avLst/>
          </a:prstGeom>
          <a:noFill/>
        </p:spPr>
        <p:txBody>
          <a:bodyPr wrap="square" rtlCol="0">
            <a:spAutoFit/>
          </a:bodyPr>
          <a:lstStyle/>
          <a:p>
            <a:r>
              <a:rPr lang="en-IN" sz="1067" dirty="0">
                <a:solidFill>
                  <a:srgbClr val="FF0000"/>
                </a:solidFill>
              </a:rPr>
              <a:t>2%</a:t>
            </a:r>
          </a:p>
        </p:txBody>
      </p:sp>
    </p:spTree>
    <p:extLst>
      <p:ext uri="{BB962C8B-B14F-4D97-AF65-F5344CB8AC3E}">
        <p14:creationId xmlns:p14="http://schemas.microsoft.com/office/powerpoint/2010/main" val="4163579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Some Energy Efficient Practices</a:t>
            </a:r>
          </a:p>
        </p:txBody>
      </p:sp>
      <p:pic>
        <p:nvPicPr>
          <p:cNvPr id="4" name="Picture 3"/>
          <p:cNvPicPr>
            <a:picLocks noChangeAspect="1"/>
          </p:cNvPicPr>
          <p:nvPr/>
        </p:nvPicPr>
        <p:blipFill>
          <a:blip r:embed="rId2"/>
          <a:stretch>
            <a:fillRect/>
          </a:stretch>
        </p:blipFill>
        <p:spPr>
          <a:xfrm>
            <a:off x="4775200" y="0"/>
            <a:ext cx="5757995" cy="6858000"/>
          </a:xfrm>
          <a:prstGeom prst="rect">
            <a:avLst/>
          </a:prstGeom>
        </p:spPr>
      </p:pic>
      <p:sp>
        <p:nvSpPr>
          <p:cNvPr id="5" name="TextBox 4"/>
          <p:cNvSpPr txBox="1"/>
          <p:nvPr/>
        </p:nvSpPr>
        <p:spPr>
          <a:xfrm>
            <a:off x="406400" y="1498600"/>
            <a:ext cx="3657600" cy="2677656"/>
          </a:xfrm>
          <a:prstGeom prst="rect">
            <a:avLst/>
          </a:prstGeom>
          <a:noFill/>
        </p:spPr>
        <p:txBody>
          <a:bodyPr wrap="square" rtlCol="0">
            <a:spAutoFit/>
          </a:bodyPr>
          <a:lstStyle/>
          <a:p>
            <a:r>
              <a:rPr lang="en-IN" sz="2400" dirty="0"/>
              <a:t>Your operations team is equipped with integrated and reliable source of data, ease of analysis, alerts and sharing to bring results.</a:t>
            </a:r>
          </a:p>
          <a:p>
            <a:endParaRPr lang="en-IN" sz="2400" dirty="0"/>
          </a:p>
          <a:p>
            <a:r>
              <a:rPr lang="en-IN" sz="2400" dirty="0"/>
              <a:t>SINGLE VIEW OF TRUTH </a:t>
            </a:r>
          </a:p>
        </p:txBody>
      </p:sp>
    </p:spTree>
    <p:extLst>
      <p:ext uri="{BB962C8B-B14F-4D97-AF65-F5344CB8AC3E}">
        <p14:creationId xmlns:p14="http://schemas.microsoft.com/office/powerpoint/2010/main" val="3390378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n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45720"/>
            <a:ext cx="12192000" cy="6903720"/>
          </a:xfrm>
          <a:prstGeom prst="rect">
            <a:avLst/>
          </a:prstGeom>
        </p:spPr>
      </p:pic>
      <p:sp>
        <p:nvSpPr>
          <p:cNvPr id="52226" name="Title 1"/>
          <p:cNvSpPr>
            <a:spLocks noGrp="1"/>
          </p:cNvSpPr>
          <p:nvPr>
            <p:ph type="title"/>
          </p:nvPr>
        </p:nvSpPr>
        <p:spPr/>
        <p:txBody>
          <a:bodyPr/>
          <a:lstStyle/>
          <a:p>
            <a:r>
              <a:rPr lang="en-US" dirty="0"/>
              <a:t>Thank You for your attention!!</a:t>
            </a:r>
          </a:p>
        </p:txBody>
      </p:sp>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3028" y="4740825"/>
            <a:ext cx="1600200" cy="1676400"/>
          </a:xfrm>
          <a:prstGeom prst="rect">
            <a:avLst/>
          </a:prstGeom>
          <a:noFill/>
          <a:ln w="9525">
            <a:noFill/>
            <a:miter lim="800000"/>
            <a:headEnd/>
            <a:tailEnd/>
          </a:ln>
          <a:effectLst/>
        </p:spPr>
      </p:pic>
      <p:pic>
        <p:nvPicPr>
          <p:cNvPr id="1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3829" y="5246538"/>
            <a:ext cx="2667000" cy="1295400"/>
          </a:xfrm>
          <a:prstGeom prst="rect">
            <a:avLst/>
          </a:prstGeom>
          <a:noFill/>
          <a:ln w="9525">
            <a:noFill/>
            <a:miter lim="800000"/>
            <a:headEnd/>
            <a:tailEnd/>
          </a:ln>
          <a:effectLst/>
        </p:spPr>
      </p:pic>
      <p:grpSp>
        <p:nvGrpSpPr>
          <p:cNvPr id="18" name="Group 17"/>
          <p:cNvGrpSpPr/>
          <p:nvPr/>
        </p:nvGrpSpPr>
        <p:grpSpPr>
          <a:xfrm>
            <a:off x="3614992" y="832779"/>
            <a:ext cx="5539253" cy="3715661"/>
            <a:chOff x="214160" y="2462880"/>
            <a:chExt cx="6351914" cy="3977639"/>
          </a:xfrm>
        </p:grpSpPr>
        <p:pic>
          <p:nvPicPr>
            <p:cNvPr id="19" name="Picture 2" descr="D:\Unnikrishnan\VCS\Projects\CEMENT\Holcim Malaysia\War room\War Room Pic\DSCN0489.jpg"/>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164802" y="2462880"/>
              <a:ext cx="2401272" cy="3977639"/>
            </a:xfrm>
            <a:prstGeom prst="rect">
              <a:avLst/>
            </a:prstGeom>
            <a:ln>
              <a:noFill/>
            </a:ln>
            <a:effectLst>
              <a:outerShdw blurRad="190500" algn="tl" rotWithShape="0">
                <a:srgbClr val="000000">
                  <a:alpha val="70000"/>
                </a:srgbClr>
              </a:outerShdw>
            </a:effectLst>
          </p:spPr>
        </p:pic>
        <p:pic>
          <p:nvPicPr>
            <p:cNvPr id="20" name="Picture 19"/>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14160" y="2462883"/>
              <a:ext cx="1922308" cy="3977636"/>
            </a:xfrm>
            <a:prstGeom prst="rect">
              <a:avLst/>
            </a:prstGeom>
            <a:ln>
              <a:noFill/>
            </a:ln>
            <a:effectLst>
              <a:outerShdw blurRad="190500" algn="tl" rotWithShape="0">
                <a:srgbClr val="000000">
                  <a:alpha val="70000"/>
                </a:srgbClr>
              </a:outerShdw>
            </a:effectLst>
          </p:spPr>
        </p:pic>
        <p:pic>
          <p:nvPicPr>
            <p:cNvPr id="21" name="Picture 2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056757" y="2462882"/>
              <a:ext cx="2161641" cy="3977636"/>
            </a:xfrm>
            <a:prstGeom prst="rect">
              <a:avLst/>
            </a:prstGeom>
            <a:ln>
              <a:noFill/>
            </a:ln>
            <a:effectLst>
              <a:outerShdw blurRad="190500" algn="tl" rotWithShape="0">
                <a:srgbClr val="000000">
                  <a:alpha val="70000"/>
                </a:srgbClr>
              </a:outerShdw>
            </a:effectLst>
          </p:spPr>
        </p:pic>
      </p:grpSp>
      <p:pic>
        <p:nvPicPr>
          <p:cNvPr id="13"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67" y="790668"/>
            <a:ext cx="3352800" cy="1630146"/>
          </a:xfrm>
          <a:prstGeom prst="rect">
            <a:avLst/>
          </a:prstGeom>
          <a:noFill/>
          <a:ln w="9525">
            <a:noFill/>
            <a:miter lim="800000"/>
            <a:headEnd/>
            <a:tailEnd/>
          </a:ln>
          <a:effectLst/>
        </p:spPr>
      </p:pic>
      <p:pic>
        <p:nvPicPr>
          <p:cNvPr id="11"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85355" y="4702725"/>
            <a:ext cx="1733549" cy="1752600"/>
          </a:xfrm>
          <a:prstGeom prst="rect">
            <a:avLst/>
          </a:prstGeom>
          <a:noFill/>
          <a:ln w="9525">
            <a:noFill/>
            <a:miter lim="800000"/>
            <a:headEnd/>
            <a:tailEnd/>
          </a:ln>
          <a:effectLst/>
        </p:spPr>
      </p:pic>
      <p:pic>
        <p:nvPicPr>
          <p:cNvPr id="22" name="Picture 6" descr="10-30-2012 11-34-31 AM.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680655" y="1118408"/>
            <a:ext cx="2082290" cy="36936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3" name="Picture 2" descr="C:\Documents and Settings\vcsit40\Desktop\report2.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831" y="2690609"/>
            <a:ext cx="2488788" cy="3807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ángulo 12"/>
          <p:cNvSpPr/>
          <p:nvPr/>
        </p:nvSpPr>
        <p:spPr>
          <a:xfrm>
            <a:off x="7129705" y="-45720"/>
            <a:ext cx="5072662" cy="6903719"/>
          </a:xfrm>
          <a:prstGeom prst="rect">
            <a:avLst/>
          </a:prstGeom>
          <a:solidFill>
            <a:srgbClr val="FFFFFF">
              <a:alpha val="60000"/>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25" name="CuadroTexto 14"/>
          <p:cNvSpPr txBox="1"/>
          <p:nvPr/>
        </p:nvSpPr>
        <p:spPr>
          <a:xfrm>
            <a:off x="7515445" y="17188"/>
            <a:ext cx="4509112" cy="784830"/>
          </a:xfrm>
          <a:prstGeom prst="rect">
            <a:avLst/>
          </a:prstGeom>
          <a:noFill/>
        </p:spPr>
        <p:txBody>
          <a:bodyPr wrap="square" rtlCol="0">
            <a:spAutoFit/>
          </a:bodyPr>
          <a:lstStyle/>
          <a:p>
            <a:pPr algn="ctr">
              <a:lnSpc>
                <a:spcPct val="150000"/>
              </a:lnSpc>
            </a:pPr>
            <a:r>
              <a:rPr lang="en-US" sz="1600" b="1" dirty="0">
                <a:ea typeface="Segoe UI" panose="020B0502040204020203" pitchFamily="34" charset="0"/>
                <a:cs typeface="Bebas Neue Bold"/>
              </a:rPr>
              <a:t>Value</a:t>
            </a:r>
            <a:r>
              <a:rPr lang="es-MX" sz="1600" b="1" dirty="0">
                <a:ea typeface="Segoe UI" panose="020B0502040204020203" pitchFamily="34" charset="0"/>
                <a:cs typeface="Bebas Neue Bold"/>
              </a:rPr>
              <a:t> </a:t>
            </a:r>
            <a:r>
              <a:rPr lang="en-US" sz="1600" b="1" dirty="0">
                <a:ea typeface="Segoe UI" panose="020B0502040204020203" pitchFamily="34" charset="0"/>
                <a:cs typeface="Bebas Neue Bold"/>
              </a:rPr>
              <a:t>Chain</a:t>
            </a:r>
            <a:r>
              <a:rPr lang="es-MX" sz="1600" b="1" dirty="0">
                <a:ea typeface="Segoe UI" panose="020B0502040204020203" pitchFamily="34" charset="0"/>
                <a:cs typeface="Bebas Neue Bold"/>
              </a:rPr>
              <a:t> </a:t>
            </a:r>
            <a:r>
              <a:rPr lang="en-US" sz="1600" b="1" dirty="0">
                <a:ea typeface="Segoe UI" panose="020B0502040204020203" pitchFamily="34" charset="0"/>
                <a:cs typeface="Bebas Neue Bold"/>
              </a:rPr>
              <a:t>Solutions (India) Pvt. Ltd.</a:t>
            </a:r>
          </a:p>
          <a:p>
            <a:pPr algn="ctr">
              <a:lnSpc>
                <a:spcPct val="150000"/>
              </a:lnSpc>
            </a:pPr>
            <a:r>
              <a:rPr lang="en-US" sz="1400" dirty="0">
                <a:ea typeface="Segoe UI" panose="020B0502040204020203" pitchFamily="34" charset="0"/>
                <a:cs typeface="Bebas Neue Bold"/>
              </a:rPr>
              <a:t>k.singh@ecubix.com      +91-9558831882</a:t>
            </a:r>
          </a:p>
        </p:txBody>
      </p:sp>
      <p:pic>
        <p:nvPicPr>
          <p:cNvPr id="27" name="Picture 26" descr="C:\Users\suresh.a\Desktop\icons\Collection 2\Logo\ecubix_logo.png"/>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200000">
            <a:off x="2535172" y="3640859"/>
            <a:ext cx="1401906" cy="413253"/>
          </a:xfrm>
          <a:prstGeom prst="rect">
            <a:avLst/>
          </a:prstGeom>
          <a:noFill/>
          <a:ln>
            <a:noFill/>
          </a:ln>
        </p:spPr>
      </p:pic>
    </p:spTree>
    <p:extLst>
      <p:ext uri="{BB962C8B-B14F-4D97-AF65-F5344CB8AC3E}">
        <p14:creationId xmlns:p14="http://schemas.microsoft.com/office/powerpoint/2010/main" val="107305164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53"/>
          <p:cNvSpPr/>
          <p:nvPr/>
        </p:nvSpPr>
        <p:spPr>
          <a:xfrm>
            <a:off x="1070578" y="4111007"/>
            <a:ext cx="4813492" cy="720000"/>
          </a:xfrm>
          <a:prstGeom prst="roundRect">
            <a:avLst/>
          </a:prstGeom>
          <a:solidFill>
            <a:schemeClr val="accent6">
              <a:lumMod val="75000"/>
            </a:schemeClr>
          </a:solidFill>
          <a:ln w="9525">
            <a:no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IN" dirty="0" err="1">
                <a:solidFill>
                  <a:schemeClr val="bg1"/>
                </a:solidFill>
              </a:rPr>
              <a:t>OSIsoft</a:t>
            </a:r>
            <a:r>
              <a:rPr lang="en-IN" dirty="0">
                <a:solidFill>
                  <a:schemeClr val="bg1"/>
                </a:solidFill>
              </a:rPr>
              <a:t> PI – Supply &amp; Services</a:t>
            </a:r>
          </a:p>
        </p:txBody>
      </p:sp>
      <p:sp>
        <p:nvSpPr>
          <p:cNvPr id="3" name="Rounded Rectangle 88"/>
          <p:cNvSpPr/>
          <p:nvPr/>
        </p:nvSpPr>
        <p:spPr>
          <a:xfrm>
            <a:off x="1070577" y="5117277"/>
            <a:ext cx="4813491" cy="720000"/>
          </a:xfrm>
          <a:prstGeom prst="roundRect">
            <a:avLst/>
          </a:prstGeom>
          <a:solidFill>
            <a:schemeClr val="accent6">
              <a:lumMod val="75000"/>
            </a:schemeClr>
          </a:solidFill>
          <a:ln w="9525">
            <a:no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IN" dirty="0">
                <a:solidFill>
                  <a:schemeClr val="bg1"/>
                </a:solidFill>
              </a:rPr>
              <a:t>Instrumentation &amp; Automation – Supply and Services</a:t>
            </a:r>
          </a:p>
        </p:txBody>
      </p:sp>
      <p:sp>
        <p:nvSpPr>
          <p:cNvPr id="4" name="Rounded Rectangle 53"/>
          <p:cNvSpPr/>
          <p:nvPr/>
        </p:nvSpPr>
        <p:spPr>
          <a:xfrm>
            <a:off x="1070578" y="3104739"/>
            <a:ext cx="4813492" cy="720000"/>
          </a:xfrm>
          <a:prstGeom prst="roundRect">
            <a:avLst/>
          </a:prstGeom>
          <a:solidFill>
            <a:schemeClr val="accent6">
              <a:lumMod val="75000"/>
            </a:schemeClr>
          </a:solidFill>
          <a:ln w="9525">
            <a:no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IN" dirty="0">
                <a:solidFill>
                  <a:schemeClr val="bg1"/>
                </a:solidFill>
              </a:rPr>
              <a:t>Integration Services</a:t>
            </a:r>
          </a:p>
          <a:p>
            <a:pPr algn="ctr">
              <a:defRPr/>
            </a:pPr>
            <a:r>
              <a:rPr lang="en-US" dirty="0">
                <a:solidFill>
                  <a:schemeClr val="bg1"/>
                </a:solidFill>
              </a:rPr>
              <a:t>(</a:t>
            </a:r>
            <a:r>
              <a:rPr lang="en-IN" dirty="0">
                <a:solidFill>
                  <a:schemeClr val="bg1"/>
                </a:solidFill>
              </a:rPr>
              <a:t>SAP, Other Applications)</a:t>
            </a:r>
          </a:p>
        </p:txBody>
      </p:sp>
      <p:sp>
        <p:nvSpPr>
          <p:cNvPr id="5" name="Rounded Rectangle 53"/>
          <p:cNvSpPr/>
          <p:nvPr/>
        </p:nvSpPr>
        <p:spPr>
          <a:xfrm>
            <a:off x="1070578" y="2098469"/>
            <a:ext cx="4813492" cy="720000"/>
          </a:xfrm>
          <a:prstGeom prst="roundRect">
            <a:avLst/>
          </a:prstGeom>
          <a:solidFill>
            <a:schemeClr val="accent6">
              <a:lumMod val="75000"/>
            </a:schemeClr>
          </a:solidFill>
          <a:ln w="9525">
            <a:no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IN" dirty="0">
                <a:solidFill>
                  <a:schemeClr val="bg1"/>
                </a:solidFill>
              </a:rPr>
              <a:t>Business Specific Applications</a:t>
            </a:r>
          </a:p>
          <a:p>
            <a:pPr algn="ctr">
              <a:defRPr/>
            </a:pPr>
            <a:r>
              <a:rPr lang="en-IN" dirty="0">
                <a:solidFill>
                  <a:schemeClr val="bg1"/>
                </a:solidFill>
              </a:rPr>
              <a:t>(Web, Mobility &amp; Desktop)</a:t>
            </a:r>
          </a:p>
        </p:txBody>
      </p:sp>
      <p:sp>
        <p:nvSpPr>
          <p:cNvPr id="6" name="Rounded Rectangle 53"/>
          <p:cNvSpPr/>
          <p:nvPr/>
        </p:nvSpPr>
        <p:spPr>
          <a:xfrm>
            <a:off x="1070578" y="1092200"/>
            <a:ext cx="4813492" cy="720000"/>
          </a:xfrm>
          <a:prstGeom prst="roundRect">
            <a:avLst/>
          </a:prstGeom>
          <a:solidFill>
            <a:schemeClr val="accent6">
              <a:lumMod val="75000"/>
            </a:schemeClr>
          </a:solidFill>
          <a:ln w="9525">
            <a:no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IN" dirty="0">
                <a:solidFill>
                  <a:schemeClr val="bg1"/>
                </a:solidFill>
              </a:rPr>
              <a:t>Predictive Analytics, BI, Dashboard, Optimization Model</a:t>
            </a:r>
          </a:p>
        </p:txBody>
      </p:sp>
      <p:sp>
        <p:nvSpPr>
          <p:cNvPr id="7" name="Up-Down Arrow 78"/>
          <p:cNvSpPr/>
          <p:nvPr/>
        </p:nvSpPr>
        <p:spPr>
          <a:xfrm>
            <a:off x="1543589" y="2685809"/>
            <a:ext cx="140867" cy="540000"/>
          </a:xfrm>
          <a:prstGeom prst="upDownArrow">
            <a:avLst/>
          </a:prstGeom>
          <a:solidFill>
            <a:schemeClr val="bg1"/>
          </a:solid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000"/>
          </a:p>
        </p:txBody>
      </p:sp>
      <p:sp>
        <p:nvSpPr>
          <p:cNvPr id="8" name="Up-Down Arrow 78"/>
          <p:cNvSpPr/>
          <p:nvPr/>
        </p:nvSpPr>
        <p:spPr>
          <a:xfrm>
            <a:off x="4990155" y="1697303"/>
            <a:ext cx="140867" cy="504000"/>
          </a:xfrm>
          <a:prstGeom prst="upDownArrow">
            <a:avLst/>
          </a:prstGeom>
          <a:solidFill>
            <a:schemeClr val="bg1"/>
          </a:solid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000"/>
          </a:p>
        </p:txBody>
      </p:sp>
      <p:sp>
        <p:nvSpPr>
          <p:cNvPr id="9" name="Up-Down Arrow 78"/>
          <p:cNvSpPr/>
          <p:nvPr/>
        </p:nvSpPr>
        <p:spPr>
          <a:xfrm>
            <a:off x="5060588" y="3689568"/>
            <a:ext cx="140867" cy="540000"/>
          </a:xfrm>
          <a:prstGeom prst="upDownArrow">
            <a:avLst/>
          </a:prstGeom>
          <a:solidFill>
            <a:schemeClr val="bg1"/>
          </a:solid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000"/>
          </a:p>
        </p:txBody>
      </p:sp>
      <p:sp>
        <p:nvSpPr>
          <p:cNvPr id="10" name="Rectangle: Rounded Corners 9"/>
          <p:cNvSpPr/>
          <p:nvPr/>
        </p:nvSpPr>
        <p:spPr>
          <a:xfrm>
            <a:off x="6422218" y="2526900"/>
            <a:ext cx="3842932" cy="3073541"/>
          </a:xfrm>
          <a:prstGeom prst="roundRect">
            <a:avLst>
              <a:gd name="adj" fmla="val 3914"/>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Other Business Solutions</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1" name="Rectangle: Rounded Corners 10"/>
          <p:cNvSpPr/>
          <p:nvPr/>
        </p:nvSpPr>
        <p:spPr>
          <a:xfrm>
            <a:off x="8131749" y="2888368"/>
            <a:ext cx="1987827" cy="406400"/>
          </a:xfrm>
          <a:prstGeom prst="roundRect">
            <a:avLst/>
          </a:prstGeom>
          <a:noFill/>
          <a:ln>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dirty="0">
                <a:solidFill>
                  <a:schemeClr val="tx1"/>
                </a:solidFill>
              </a:rPr>
              <a:t>Mobile Apps</a:t>
            </a:r>
          </a:p>
        </p:txBody>
      </p:sp>
      <p:sp>
        <p:nvSpPr>
          <p:cNvPr id="12" name="Rectangle: Rounded Corners 11"/>
          <p:cNvSpPr/>
          <p:nvPr/>
        </p:nvSpPr>
        <p:spPr>
          <a:xfrm>
            <a:off x="8131749" y="3327253"/>
            <a:ext cx="1987827" cy="406400"/>
          </a:xfrm>
          <a:prstGeom prst="roundRect">
            <a:avLst/>
          </a:prstGeom>
          <a:noFill/>
          <a:ln>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dirty="0">
                <a:solidFill>
                  <a:schemeClr val="tx1"/>
                </a:solidFill>
              </a:rPr>
              <a:t>Web Applications</a:t>
            </a:r>
          </a:p>
        </p:txBody>
      </p:sp>
      <p:sp>
        <p:nvSpPr>
          <p:cNvPr id="13" name="Rectangle: Rounded Corners 12"/>
          <p:cNvSpPr/>
          <p:nvPr/>
        </p:nvSpPr>
        <p:spPr>
          <a:xfrm>
            <a:off x="8131749" y="3766139"/>
            <a:ext cx="1987827" cy="406400"/>
          </a:xfrm>
          <a:prstGeom prst="roundRect">
            <a:avLst/>
          </a:prstGeom>
          <a:noFill/>
          <a:ln>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dirty="0">
                <a:solidFill>
                  <a:schemeClr val="tx1"/>
                </a:solidFill>
              </a:rPr>
              <a:t>ITES</a:t>
            </a:r>
          </a:p>
        </p:txBody>
      </p:sp>
      <p:sp>
        <p:nvSpPr>
          <p:cNvPr id="14" name="Rectangle: Rounded Corners 13"/>
          <p:cNvSpPr/>
          <p:nvPr/>
        </p:nvSpPr>
        <p:spPr>
          <a:xfrm>
            <a:off x="8131749" y="4205023"/>
            <a:ext cx="1987827" cy="406400"/>
          </a:xfrm>
          <a:prstGeom prst="roundRect">
            <a:avLst/>
          </a:prstGeom>
          <a:noFill/>
          <a:ln>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dirty="0">
                <a:solidFill>
                  <a:schemeClr val="tx1"/>
                </a:solidFill>
              </a:rPr>
              <a:t>Optimization</a:t>
            </a:r>
          </a:p>
        </p:txBody>
      </p:sp>
      <p:sp>
        <p:nvSpPr>
          <p:cNvPr id="15" name="Rectangle: Rounded Corners 14"/>
          <p:cNvSpPr/>
          <p:nvPr/>
        </p:nvSpPr>
        <p:spPr>
          <a:xfrm>
            <a:off x="8131749" y="4632223"/>
            <a:ext cx="1987827" cy="406400"/>
          </a:xfrm>
          <a:prstGeom prst="roundRect">
            <a:avLst/>
          </a:prstGeom>
          <a:noFill/>
          <a:ln>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dirty="0">
                <a:solidFill>
                  <a:schemeClr val="tx1"/>
                </a:solidFill>
              </a:rPr>
              <a:t>Improvement Planning</a:t>
            </a:r>
          </a:p>
        </p:txBody>
      </p:sp>
      <p:sp>
        <p:nvSpPr>
          <p:cNvPr id="16" name="Rectangle: Rounded Corners 15"/>
          <p:cNvSpPr/>
          <p:nvPr/>
        </p:nvSpPr>
        <p:spPr>
          <a:xfrm>
            <a:off x="8131749" y="5057856"/>
            <a:ext cx="1987827" cy="406400"/>
          </a:xfrm>
          <a:prstGeom prst="roundRect">
            <a:avLst/>
          </a:prstGeom>
          <a:noFill/>
          <a:ln>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dirty="0">
                <a:solidFill>
                  <a:schemeClr val="tx1"/>
                </a:solidFill>
              </a:rPr>
              <a:t>Benefits Tracking/ Change Management</a:t>
            </a:r>
          </a:p>
        </p:txBody>
      </p:sp>
      <p:sp>
        <p:nvSpPr>
          <p:cNvPr id="17" name="Rectangle: Rounded Corners 16"/>
          <p:cNvSpPr/>
          <p:nvPr/>
        </p:nvSpPr>
        <p:spPr>
          <a:xfrm>
            <a:off x="6561776" y="2888367"/>
            <a:ext cx="1530217" cy="846000"/>
          </a:xfrm>
          <a:prstGeom prst="roundRect">
            <a:avLst>
              <a:gd name="adj" fmla="val 10093"/>
            </a:avLst>
          </a:prstGeom>
          <a:noFill/>
          <a:ln>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dirty="0">
                <a:solidFill>
                  <a:schemeClr val="tx1"/>
                </a:solidFill>
              </a:rPr>
              <a:t>Energy Management System</a:t>
            </a:r>
          </a:p>
        </p:txBody>
      </p:sp>
      <p:sp>
        <p:nvSpPr>
          <p:cNvPr id="18" name="Rectangle: Rounded Corners 17"/>
          <p:cNvSpPr/>
          <p:nvPr/>
        </p:nvSpPr>
        <p:spPr>
          <a:xfrm>
            <a:off x="6561776" y="3762311"/>
            <a:ext cx="1530217" cy="828000"/>
          </a:xfrm>
          <a:prstGeom prst="roundRect">
            <a:avLst>
              <a:gd name="adj" fmla="val 10093"/>
            </a:avLst>
          </a:prstGeom>
          <a:noFill/>
          <a:ln>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dirty="0">
                <a:solidFill>
                  <a:schemeClr val="tx1"/>
                </a:solidFill>
              </a:rPr>
              <a:t>Fuel Management System</a:t>
            </a:r>
          </a:p>
        </p:txBody>
      </p:sp>
      <p:sp>
        <p:nvSpPr>
          <p:cNvPr id="19" name="Rectangle: Rounded Corners 18"/>
          <p:cNvSpPr/>
          <p:nvPr/>
        </p:nvSpPr>
        <p:spPr>
          <a:xfrm>
            <a:off x="6561776" y="4618256"/>
            <a:ext cx="1530217" cy="846000"/>
          </a:xfrm>
          <a:prstGeom prst="roundRect">
            <a:avLst>
              <a:gd name="adj" fmla="val 9672"/>
            </a:avLst>
          </a:prstGeom>
          <a:noFill/>
          <a:ln>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dirty="0">
                <a:solidFill>
                  <a:schemeClr val="tx1"/>
                </a:solidFill>
              </a:rPr>
              <a:t>Safety Management System</a:t>
            </a:r>
          </a:p>
        </p:txBody>
      </p:sp>
      <p:sp>
        <p:nvSpPr>
          <p:cNvPr id="20" name="Up-Down Arrow 78"/>
          <p:cNvSpPr/>
          <p:nvPr/>
        </p:nvSpPr>
        <p:spPr>
          <a:xfrm rot="16200000">
            <a:off x="6064005" y="2403131"/>
            <a:ext cx="140867" cy="504000"/>
          </a:xfrm>
          <a:prstGeom prst="upDownArrow">
            <a:avLst/>
          </a:prstGeom>
          <a:solidFill>
            <a:schemeClr val="bg1"/>
          </a:solid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000"/>
          </a:p>
        </p:txBody>
      </p:sp>
      <p:sp>
        <p:nvSpPr>
          <p:cNvPr id="21" name="Rectangle: Rounded Corners 20"/>
          <p:cNvSpPr/>
          <p:nvPr/>
        </p:nvSpPr>
        <p:spPr>
          <a:xfrm>
            <a:off x="7635550" y="1448883"/>
            <a:ext cx="1182967" cy="831160"/>
          </a:xfrm>
          <a:prstGeom prst="roundRect">
            <a:avLst>
              <a:gd name="adj" fmla="val 10093"/>
            </a:avLst>
          </a:prstGeom>
          <a:noFill/>
          <a:ln>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dirty="0">
                <a:solidFill>
                  <a:schemeClr val="tx1"/>
                </a:solidFill>
              </a:rPr>
              <a:t>Operational Dashboard</a:t>
            </a:r>
          </a:p>
        </p:txBody>
      </p:sp>
      <p:sp>
        <p:nvSpPr>
          <p:cNvPr id="22" name="Rectangle: Rounded Corners 21"/>
          <p:cNvSpPr/>
          <p:nvPr/>
        </p:nvSpPr>
        <p:spPr>
          <a:xfrm>
            <a:off x="6422218" y="1383590"/>
            <a:ext cx="3842932" cy="963487"/>
          </a:xfrm>
          <a:prstGeom prst="roundRect">
            <a:avLst>
              <a:gd name="adj" fmla="val 14396"/>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GIS and PI </a:t>
            </a:r>
          </a:p>
          <a:p>
            <a:r>
              <a:rPr lang="en-US" dirty="0">
                <a:solidFill>
                  <a:schemeClr val="tx1"/>
                </a:solidFill>
              </a:rPr>
              <a:t>Integration</a:t>
            </a:r>
          </a:p>
        </p:txBody>
      </p:sp>
      <p:sp>
        <p:nvSpPr>
          <p:cNvPr id="23" name="Rectangle: Rounded Corners 22"/>
          <p:cNvSpPr/>
          <p:nvPr/>
        </p:nvSpPr>
        <p:spPr>
          <a:xfrm>
            <a:off x="8848882" y="1453690"/>
            <a:ext cx="1182967" cy="396935"/>
          </a:xfrm>
          <a:prstGeom prst="roundRect">
            <a:avLst>
              <a:gd name="adj" fmla="val 10093"/>
            </a:avLst>
          </a:prstGeom>
          <a:noFill/>
          <a:ln>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dirty="0">
                <a:solidFill>
                  <a:schemeClr val="tx1"/>
                </a:solidFill>
              </a:rPr>
              <a:t>GIS data</a:t>
            </a:r>
          </a:p>
        </p:txBody>
      </p:sp>
      <p:sp>
        <p:nvSpPr>
          <p:cNvPr id="24" name="Rectangle: Rounded Corners 23"/>
          <p:cNvSpPr/>
          <p:nvPr/>
        </p:nvSpPr>
        <p:spPr>
          <a:xfrm>
            <a:off x="8848882" y="1883110"/>
            <a:ext cx="1182967" cy="396935"/>
          </a:xfrm>
          <a:prstGeom prst="roundRect">
            <a:avLst>
              <a:gd name="adj" fmla="val 10093"/>
            </a:avLst>
          </a:prstGeom>
          <a:noFill/>
          <a:ln>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dirty="0">
                <a:solidFill>
                  <a:schemeClr val="tx1"/>
                </a:solidFill>
              </a:rPr>
              <a:t>Real time data</a:t>
            </a:r>
          </a:p>
        </p:txBody>
      </p:sp>
      <p:sp>
        <p:nvSpPr>
          <p:cNvPr id="25" name="Up-Down Arrow 78"/>
          <p:cNvSpPr/>
          <p:nvPr/>
        </p:nvSpPr>
        <p:spPr>
          <a:xfrm>
            <a:off x="1543589" y="4678127"/>
            <a:ext cx="140867" cy="540000"/>
          </a:xfrm>
          <a:prstGeom prst="upDownArrow">
            <a:avLst/>
          </a:prstGeom>
          <a:solidFill>
            <a:schemeClr val="bg1"/>
          </a:solid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000"/>
          </a:p>
        </p:txBody>
      </p:sp>
      <p:sp>
        <p:nvSpPr>
          <p:cNvPr id="26" name="Up-Down Arrow 78"/>
          <p:cNvSpPr/>
          <p:nvPr/>
        </p:nvSpPr>
        <p:spPr>
          <a:xfrm>
            <a:off x="10062214" y="2212606"/>
            <a:ext cx="171233" cy="405124"/>
          </a:xfrm>
          <a:prstGeom prst="upDownArrow">
            <a:avLst/>
          </a:prstGeom>
          <a:solidFill>
            <a:schemeClr val="bg1"/>
          </a:solid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000"/>
          </a:p>
        </p:txBody>
      </p:sp>
      <p:sp>
        <p:nvSpPr>
          <p:cNvPr id="27" name="Up-Down Arrow 78"/>
          <p:cNvSpPr/>
          <p:nvPr/>
        </p:nvSpPr>
        <p:spPr>
          <a:xfrm rot="16200000">
            <a:off x="6060027" y="4412431"/>
            <a:ext cx="140867" cy="504000"/>
          </a:xfrm>
          <a:prstGeom prst="upDownArrow">
            <a:avLst/>
          </a:prstGeom>
          <a:solidFill>
            <a:schemeClr val="bg1"/>
          </a:solid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000"/>
          </a:p>
        </p:txBody>
      </p:sp>
      <p:sp>
        <p:nvSpPr>
          <p:cNvPr id="28" name="Up-Down Arrow 78"/>
          <p:cNvSpPr/>
          <p:nvPr/>
        </p:nvSpPr>
        <p:spPr>
          <a:xfrm>
            <a:off x="6556490" y="2214217"/>
            <a:ext cx="171233" cy="405124"/>
          </a:xfrm>
          <a:prstGeom prst="upDownArrow">
            <a:avLst/>
          </a:prstGeom>
          <a:solidFill>
            <a:schemeClr val="bg1"/>
          </a:solid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000"/>
          </a:p>
        </p:txBody>
      </p:sp>
      <p:sp>
        <p:nvSpPr>
          <p:cNvPr id="29" name="TextBox 28"/>
          <p:cNvSpPr txBox="1"/>
          <p:nvPr/>
        </p:nvSpPr>
        <p:spPr>
          <a:xfrm>
            <a:off x="-67824" y="177801"/>
            <a:ext cx="11548624" cy="502766"/>
          </a:xfrm>
          <a:prstGeom prst="rect">
            <a:avLst/>
          </a:prstGeom>
          <a:noFill/>
        </p:spPr>
        <p:txBody>
          <a:bodyPr wrap="square" rtlCol="0">
            <a:spAutoFit/>
          </a:bodyPr>
          <a:lstStyle>
            <a:defPPr>
              <a:defRPr lang="en-US"/>
            </a:defPPr>
            <a:lvl1pPr>
              <a:defRPr sz="2000">
                <a:solidFill>
                  <a:schemeClr val="accent2"/>
                </a:solidFill>
              </a:defRPr>
            </a:lvl1pPr>
          </a:lstStyle>
          <a:p>
            <a:r>
              <a:rPr lang="en-US" sz="2667" dirty="0">
                <a:solidFill>
                  <a:schemeClr val="bg1"/>
                </a:solidFill>
              </a:rPr>
              <a:t>Solution Stack: VCS is your single point of contact for various IT/OT services </a:t>
            </a:r>
            <a:endParaRPr lang="en-IN" sz="2667" dirty="0">
              <a:solidFill>
                <a:schemeClr val="bg1"/>
              </a:solidFill>
            </a:endParaRPr>
          </a:p>
        </p:txBody>
      </p:sp>
    </p:spTree>
    <p:extLst>
      <p:ext uri="{BB962C8B-B14F-4D97-AF65-F5344CB8AC3E}">
        <p14:creationId xmlns:p14="http://schemas.microsoft.com/office/powerpoint/2010/main" val="2120047959"/>
      </p:ext>
    </p:extLst>
  </p:cSld>
  <p:clrMapOvr>
    <a:masterClrMapping/>
  </p:clrMapOvr>
  <p:transition advClick="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06402" y="1043333"/>
            <a:ext cx="2036233" cy="853016"/>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67" dirty="0" err="1">
              <a:solidFill>
                <a:schemeClr val="bg1"/>
              </a:solidFill>
              <a:latin typeface="Arial" pitchFamily="34" charset="0"/>
              <a:cs typeface="Arial" pitchFamily="34" charset="0"/>
            </a:endParaRPr>
          </a:p>
        </p:txBody>
      </p:sp>
      <p:sp>
        <p:nvSpPr>
          <p:cNvPr id="33" name="Rectangle 32"/>
          <p:cNvSpPr/>
          <p:nvPr/>
        </p:nvSpPr>
        <p:spPr>
          <a:xfrm>
            <a:off x="6110817" y="934557"/>
            <a:ext cx="5490633" cy="1459403"/>
          </a:xfrm>
          <a:prstGeom prst="rect">
            <a:avLst/>
          </a:prstGeom>
          <a:solidFill>
            <a:schemeClr val="bg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67" dirty="0" err="1">
              <a:solidFill>
                <a:schemeClr val="bg1"/>
              </a:solidFill>
              <a:latin typeface="Arial" pitchFamily="34" charset="0"/>
              <a:cs typeface="Arial" pitchFamily="34" charset="0"/>
            </a:endParaRPr>
          </a:p>
        </p:txBody>
      </p:sp>
      <p:pic>
        <p:nvPicPr>
          <p:cNvPr id="34" name="Picture 3" descr="D:\Ashwin\Kamal Sir\logos_ppt\BASF_logo_gif.g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10205" y="968836"/>
            <a:ext cx="1629833"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r="36397"/>
          <a:stretch>
            <a:fillRect/>
          </a:stretch>
        </p:blipFill>
        <p:spPr bwMode="auto">
          <a:xfrm>
            <a:off x="6312249" y="1037618"/>
            <a:ext cx="1456032" cy="68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403676" y="2472149"/>
            <a:ext cx="11203513" cy="3668864"/>
          </a:xfrm>
          <a:prstGeom prst="rect">
            <a:avLst/>
          </a:prstGeom>
          <a:solidFill>
            <a:schemeClr val="bg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67" dirty="0" err="1">
              <a:solidFill>
                <a:schemeClr val="bg1"/>
              </a:solidFill>
              <a:latin typeface="Arial" pitchFamily="34" charset="0"/>
              <a:cs typeface="Arial" pitchFamily="34" charset="0"/>
            </a:endParaRPr>
          </a:p>
        </p:txBody>
      </p:sp>
      <p:pic>
        <p:nvPicPr>
          <p:cNvPr id="37" name="Picture 49" descr="dalmia.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8154459" y="5122585"/>
            <a:ext cx="1712384" cy="79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l="1961" r="32797"/>
          <a:stretch>
            <a:fillRect/>
          </a:stretch>
        </p:blipFill>
        <p:spPr bwMode="auto">
          <a:xfrm>
            <a:off x="4341285" y="2637921"/>
            <a:ext cx="1883833" cy="80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ectangle 38"/>
          <p:cNvSpPr/>
          <p:nvPr/>
        </p:nvSpPr>
        <p:spPr>
          <a:xfrm>
            <a:off x="9010652" y="3666330"/>
            <a:ext cx="2036233" cy="853017"/>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67" dirty="0" err="1">
              <a:solidFill>
                <a:schemeClr val="bg1"/>
              </a:solidFill>
              <a:latin typeface="Arial" pitchFamily="34" charset="0"/>
              <a:cs typeface="Arial" pitchFamily="34" charset="0"/>
            </a:endParaRPr>
          </a:p>
        </p:txBody>
      </p:sp>
      <p:pic>
        <p:nvPicPr>
          <p:cNvPr id="40" name="Picture 1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86894" y="2655076"/>
            <a:ext cx="874508" cy="107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9" descr="D:\Ashwin\Kamal Sir\hitachi-logox-.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955764" y="4960585"/>
            <a:ext cx="1083733"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69" descr="untitled.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2931513" y="4810901"/>
            <a:ext cx="1775883" cy="64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23"/>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59875" y="5199535"/>
            <a:ext cx="1435100" cy="70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58"/>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460057" y="2762476"/>
            <a:ext cx="1361017" cy="70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2"/>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954680" y="3657220"/>
            <a:ext cx="1794933" cy="60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53"/>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7090649" y="2642605"/>
            <a:ext cx="1625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4795285" y="4723049"/>
            <a:ext cx="2420291" cy="1382255"/>
          </a:xfrm>
          <a:prstGeom prst="rect">
            <a:avLst/>
          </a:prstGeom>
        </p:spPr>
      </p:pic>
      <p:sp>
        <p:nvSpPr>
          <p:cNvPr id="48" name="TextBox 47"/>
          <p:cNvSpPr txBox="1"/>
          <p:nvPr/>
        </p:nvSpPr>
        <p:spPr>
          <a:xfrm>
            <a:off x="416659" y="1764981"/>
            <a:ext cx="5426284" cy="543867"/>
          </a:xfrm>
          <a:prstGeom prst="rect">
            <a:avLst/>
          </a:prstGeom>
          <a:noFill/>
        </p:spPr>
        <p:txBody>
          <a:bodyPr wrap="square" rtlCol="0">
            <a:spAutoFit/>
          </a:bodyPr>
          <a:lstStyle/>
          <a:p>
            <a:r>
              <a:rPr lang="en-US" sz="1467" dirty="0"/>
              <a:t>India           Singapore         Malaysia          Philippines          Indonesia    </a:t>
            </a:r>
          </a:p>
          <a:p>
            <a:r>
              <a:rPr lang="en-US" sz="1467" dirty="0"/>
              <a:t>Vietnam    Hong Kong        Sri Lanka          Thailand</a:t>
            </a:r>
          </a:p>
        </p:txBody>
      </p:sp>
      <p:sp>
        <p:nvSpPr>
          <p:cNvPr id="49" name="Rectangle 48"/>
          <p:cNvSpPr/>
          <p:nvPr/>
        </p:nvSpPr>
        <p:spPr>
          <a:xfrm>
            <a:off x="406401" y="934557"/>
            <a:ext cx="5436543" cy="1478443"/>
          </a:xfrm>
          <a:prstGeom prst="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67" dirty="0" err="1">
              <a:solidFill>
                <a:schemeClr val="bg1"/>
              </a:solidFill>
              <a:latin typeface="Arial" pitchFamily="34" charset="0"/>
              <a:cs typeface="Arial" pitchFamily="34" charset="0"/>
            </a:endParaRPr>
          </a:p>
        </p:txBody>
      </p:sp>
      <p:sp>
        <p:nvSpPr>
          <p:cNvPr id="50" name="TextBox 49"/>
          <p:cNvSpPr txBox="1"/>
          <p:nvPr/>
        </p:nvSpPr>
        <p:spPr>
          <a:xfrm>
            <a:off x="6217429" y="1735686"/>
            <a:ext cx="5212455" cy="543867"/>
          </a:xfrm>
          <a:prstGeom prst="rect">
            <a:avLst/>
          </a:prstGeom>
          <a:noFill/>
        </p:spPr>
        <p:txBody>
          <a:bodyPr wrap="square" rtlCol="0">
            <a:spAutoFit/>
          </a:bodyPr>
          <a:lstStyle/>
          <a:p>
            <a:r>
              <a:rPr lang="en-US" sz="1467" dirty="0"/>
              <a:t>India            Singapore         Malaysia           Indonesia         Vietnam        Thailand      Sri Lanka</a:t>
            </a:r>
            <a:endParaRPr lang="en-IN" sz="1467" dirty="0"/>
          </a:p>
        </p:txBody>
      </p:sp>
      <p:sp>
        <p:nvSpPr>
          <p:cNvPr id="51" name="TextBox 50"/>
          <p:cNvSpPr txBox="1"/>
          <p:nvPr/>
        </p:nvSpPr>
        <p:spPr>
          <a:xfrm>
            <a:off x="11065992" y="2453109"/>
            <a:ext cx="898353" cy="379656"/>
          </a:xfrm>
          <a:prstGeom prst="rect">
            <a:avLst/>
          </a:prstGeom>
          <a:solidFill>
            <a:schemeClr val="bg1"/>
          </a:solidFill>
          <a:ln w="19050">
            <a:solidFill>
              <a:schemeClr val="bg1">
                <a:lumMod val="75000"/>
              </a:schemeClr>
            </a:solidFill>
          </a:ln>
        </p:spPr>
        <p:txBody>
          <a:bodyPr wrap="square" rtlCol="0">
            <a:spAutoFit/>
          </a:bodyPr>
          <a:lstStyle/>
          <a:p>
            <a:pPr algn="ctr"/>
            <a:r>
              <a:rPr lang="en-US" sz="1867" dirty="0"/>
              <a:t>India</a:t>
            </a:r>
            <a:endParaRPr lang="en-IN" sz="1867" dirty="0"/>
          </a:p>
        </p:txBody>
      </p:sp>
      <p:sp>
        <p:nvSpPr>
          <p:cNvPr id="52" name="TextBox 51"/>
          <p:cNvSpPr txBox="1"/>
          <p:nvPr/>
        </p:nvSpPr>
        <p:spPr>
          <a:xfrm>
            <a:off x="4747148" y="791189"/>
            <a:ext cx="898353" cy="379656"/>
          </a:xfrm>
          <a:prstGeom prst="rect">
            <a:avLst/>
          </a:prstGeom>
          <a:solidFill>
            <a:schemeClr val="bg1"/>
          </a:solidFill>
          <a:ln w="19050">
            <a:solidFill>
              <a:schemeClr val="bg1">
                <a:lumMod val="75000"/>
              </a:schemeClr>
            </a:solidFill>
          </a:ln>
        </p:spPr>
        <p:txBody>
          <a:bodyPr wrap="square" rtlCol="0">
            <a:spAutoFit/>
          </a:bodyPr>
          <a:lstStyle/>
          <a:p>
            <a:pPr algn="ctr"/>
            <a:r>
              <a:rPr lang="en-US" sz="1867" dirty="0"/>
              <a:t>APAC</a:t>
            </a:r>
            <a:endParaRPr lang="en-IN" sz="1867" dirty="0"/>
          </a:p>
        </p:txBody>
      </p:sp>
      <p:sp>
        <p:nvSpPr>
          <p:cNvPr id="53" name="TextBox 52"/>
          <p:cNvSpPr txBox="1"/>
          <p:nvPr/>
        </p:nvSpPr>
        <p:spPr>
          <a:xfrm>
            <a:off x="10536926" y="805422"/>
            <a:ext cx="898353" cy="379656"/>
          </a:xfrm>
          <a:prstGeom prst="rect">
            <a:avLst/>
          </a:prstGeom>
          <a:solidFill>
            <a:schemeClr val="bg1"/>
          </a:solidFill>
          <a:ln w="19050">
            <a:solidFill>
              <a:schemeClr val="bg1">
                <a:lumMod val="75000"/>
              </a:schemeClr>
            </a:solidFill>
          </a:ln>
        </p:spPr>
        <p:txBody>
          <a:bodyPr wrap="square" rtlCol="0">
            <a:spAutoFit/>
          </a:bodyPr>
          <a:lstStyle/>
          <a:p>
            <a:pPr algn="ctr"/>
            <a:r>
              <a:rPr lang="en-US" sz="1867" dirty="0"/>
              <a:t>APAC</a:t>
            </a:r>
            <a:endParaRPr lang="en-IN" sz="1867" dirty="0"/>
          </a:p>
        </p:txBody>
      </p:sp>
      <p:pic>
        <p:nvPicPr>
          <p:cNvPr id="54" name="Picture 2" descr="http://www.valuechain.co.in/flipbook/images/Gujarat%20Terce%20Lab.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6807199" y="4387727"/>
            <a:ext cx="21590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p:cNvPicPr>
            <a:picLocks noChangeAspect="1"/>
          </p:cNvPicPr>
          <p:nvPr/>
        </p:nvPicPr>
        <p:blipFill rotWithShape="1">
          <a:blip r:embed="rId15" cstate="email">
            <a:extLst>
              <a:ext uri="{28A0092B-C50C-407E-A947-70E740481C1C}">
                <a14:useLocalDpi xmlns:a14="http://schemas.microsoft.com/office/drawing/2010/main"/>
              </a:ext>
            </a:extLst>
          </a:blip>
          <a:srcRect l="5194" t="19296" b="11186"/>
          <a:stretch/>
        </p:blipFill>
        <p:spPr>
          <a:xfrm>
            <a:off x="3569016" y="3657219"/>
            <a:ext cx="1866309" cy="1016000"/>
          </a:xfrm>
          <a:prstGeom prst="rect">
            <a:avLst/>
          </a:prstGeom>
        </p:spPr>
      </p:pic>
      <p:pic>
        <p:nvPicPr>
          <p:cNvPr id="56" name="Picture 55"/>
          <p:cNvPicPr>
            <a:picLocks noChangeAspect="1"/>
          </p:cNvPicPr>
          <p:nvPr/>
        </p:nvPicPr>
        <p:blipFill rotWithShape="1">
          <a:blip r:embed="rId16" cstate="email">
            <a:extLst>
              <a:ext uri="{28A0092B-C50C-407E-A947-70E740481C1C}">
                <a14:useLocalDpi xmlns:a14="http://schemas.microsoft.com/office/drawing/2010/main"/>
              </a:ext>
            </a:extLst>
          </a:blip>
          <a:srcRect t="13510"/>
          <a:stretch/>
        </p:blipFill>
        <p:spPr>
          <a:xfrm>
            <a:off x="9085164" y="3790827"/>
            <a:ext cx="2417233" cy="952500"/>
          </a:xfrm>
          <a:prstGeom prst="rect">
            <a:avLst/>
          </a:prstGeom>
        </p:spPr>
      </p:pic>
      <p:pic>
        <p:nvPicPr>
          <p:cNvPr id="57" name="Picture 11"/>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506061" y="3969465"/>
            <a:ext cx="1014593" cy="1105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79"/>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446012" y="5725118"/>
            <a:ext cx="1568451" cy="275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58"/>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661476" y="3456148"/>
            <a:ext cx="1646837" cy="1288829"/>
          </a:xfrm>
          <a:prstGeom prst="rect">
            <a:avLst/>
          </a:prstGeom>
        </p:spPr>
      </p:pic>
      <p:pic>
        <p:nvPicPr>
          <p:cNvPr id="60" name="Picture 59"/>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7899400" y="1037619"/>
            <a:ext cx="1371784" cy="757133"/>
          </a:xfrm>
          <a:prstGeom prst="rect">
            <a:avLst/>
          </a:prstGeom>
        </p:spPr>
      </p:pic>
      <p:pic>
        <p:nvPicPr>
          <p:cNvPr id="61" name="Picture 60"/>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2161677" y="2610196"/>
            <a:ext cx="1848499" cy="582277"/>
          </a:xfrm>
          <a:prstGeom prst="rect">
            <a:avLst/>
          </a:prstGeom>
        </p:spPr>
      </p:pic>
      <p:sp>
        <p:nvSpPr>
          <p:cNvPr id="62" name="TextBox 61"/>
          <p:cNvSpPr txBox="1"/>
          <p:nvPr/>
        </p:nvSpPr>
        <p:spPr>
          <a:xfrm>
            <a:off x="1" y="76201"/>
            <a:ext cx="4599764" cy="502766"/>
          </a:xfrm>
          <a:prstGeom prst="rect">
            <a:avLst/>
          </a:prstGeom>
          <a:noFill/>
        </p:spPr>
        <p:txBody>
          <a:bodyPr wrap="square" rtlCol="0">
            <a:spAutoFit/>
          </a:bodyPr>
          <a:lstStyle>
            <a:defPPr>
              <a:defRPr lang="en-US"/>
            </a:defPPr>
            <a:lvl1pPr>
              <a:defRPr sz="2000">
                <a:solidFill>
                  <a:schemeClr val="accent2"/>
                </a:solidFill>
              </a:defRPr>
            </a:lvl1pPr>
          </a:lstStyle>
          <a:p>
            <a:r>
              <a:rPr lang="en-US" sz="2667" dirty="0">
                <a:solidFill>
                  <a:schemeClr val="bg1"/>
                </a:solidFill>
              </a:rPr>
              <a:t>Some of our Valuable Clients</a:t>
            </a:r>
          </a:p>
        </p:txBody>
      </p:sp>
      <p:pic>
        <p:nvPicPr>
          <p:cNvPr id="63" name="Picture 62"/>
          <p:cNvPicPr>
            <a:picLocks noChangeAspect="1"/>
          </p:cNvPicPr>
          <p:nvPr/>
        </p:nvPicPr>
        <p:blipFill rotWithShape="1">
          <a:blip r:embed="rId22"/>
          <a:srcRect l="6686" t="5139" r="6277" b="7552"/>
          <a:stretch/>
        </p:blipFill>
        <p:spPr>
          <a:xfrm>
            <a:off x="7993912" y="3404735"/>
            <a:ext cx="1216677" cy="1192428"/>
          </a:xfrm>
          <a:prstGeom prst="rect">
            <a:avLst/>
          </a:prstGeom>
        </p:spPr>
      </p:pic>
    </p:spTree>
    <p:extLst>
      <p:ext uri="{BB962C8B-B14F-4D97-AF65-F5344CB8AC3E}">
        <p14:creationId xmlns:p14="http://schemas.microsoft.com/office/powerpoint/2010/main" val="1331838881"/>
      </p:ext>
    </p:extLst>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892" y="2559005"/>
            <a:ext cx="10046216" cy="1739989"/>
          </a:xfrm>
          <a:prstGeom prst="rect">
            <a:avLst/>
          </a:prstGeom>
        </p:spPr>
      </p:pic>
    </p:spTree>
    <p:extLst>
      <p:ext uri="{BB962C8B-B14F-4D97-AF65-F5344CB8AC3E}">
        <p14:creationId xmlns:p14="http://schemas.microsoft.com/office/powerpoint/2010/main" val="2394804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14349"/>
            <a:ext cx="4978400" cy="543675"/>
          </a:xfrm>
          <a:prstGeom prst="rect">
            <a:avLst/>
          </a:prstGeom>
          <a:noFill/>
        </p:spPr>
        <p:txBody>
          <a:bodyPr wrap="square">
            <a:spAutoFit/>
          </a:bodyPr>
          <a:lstStyle/>
          <a:p>
            <a:pPr eaLnBrk="1" hangingPunct="1">
              <a:defRPr/>
            </a:pPr>
            <a:r>
              <a:rPr lang="en-US" sz="2800" dirty="0">
                <a:solidFill>
                  <a:schemeClr val="bg1"/>
                </a:solidFill>
              </a:rPr>
              <a:t>About </a:t>
            </a:r>
            <a:r>
              <a:rPr lang="en-US" sz="2800" dirty="0" err="1">
                <a:solidFill>
                  <a:schemeClr val="bg1"/>
                </a:solidFill>
              </a:rPr>
              <a:t>Osi</a:t>
            </a:r>
            <a:r>
              <a:rPr lang="en-US" sz="2800" dirty="0">
                <a:solidFill>
                  <a:schemeClr val="bg1"/>
                </a:solidFill>
              </a:rPr>
              <a:t> Soft PI</a:t>
            </a:r>
          </a:p>
        </p:txBody>
      </p:sp>
      <p:pic>
        <p:nvPicPr>
          <p:cNvPr id="2" name="Picture 1"/>
          <p:cNvPicPr>
            <a:picLocks noChangeAspect="1"/>
          </p:cNvPicPr>
          <p:nvPr/>
        </p:nvPicPr>
        <p:blipFill>
          <a:blip r:embed="rId2"/>
          <a:stretch>
            <a:fillRect/>
          </a:stretch>
        </p:blipFill>
        <p:spPr>
          <a:xfrm>
            <a:off x="985837" y="1076325"/>
            <a:ext cx="10220325" cy="4705350"/>
          </a:xfrm>
          <a:prstGeom prst="rect">
            <a:avLst/>
          </a:prstGeom>
        </p:spPr>
      </p:pic>
    </p:spTree>
    <p:extLst>
      <p:ext uri="{BB962C8B-B14F-4D97-AF65-F5344CB8AC3E}">
        <p14:creationId xmlns:p14="http://schemas.microsoft.com/office/powerpoint/2010/main" val="2281685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116"/>
          <p:cNvPicPr>
            <a:picLocks noChangeAspect="1"/>
          </p:cNvPicPr>
          <p:nvPr/>
        </p:nvPicPr>
        <p:blipFill rotWithShape="1">
          <a:blip r:embed="rId3"/>
          <a:srcRect l="33979" t="8897" b="14859"/>
          <a:stretch/>
        </p:blipFill>
        <p:spPr>
          <a:xfrm>
            <a:off x="803932" y="458696"/>
            <a:ext cx="7452115" cy="5465620"/>
          </a:xfrm>
          <a:prstGeom prst="rect">
            <a:avLst/>
          </a:prstGeom>
        </p:spPr>
      </p:pic>
      <p:cxnSp>
        <p:nvCxnSpPr>
          <p:cNvPr id="5" name="Straight Arrow Connector 4"/>
          <p:cNvCxnSpPr>
            <a:stCxn id="83" idx="4"/>
          </p:cNvCxnSpPr>
          <p:nvPr/>
        </p:nvCxnSpPr>
        <p:spPr>
          <a:xfrm flipV="1">
            <a:off x="5301761" y="2354071"/>
            <a:ext cx="5033752" cy="1805254"/>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83" idx="4"/>
          </p:cNvCxnSpPr>
          <p:nvPr/>
        </p:nvCxnSpPr>
        <p:spPr>
          <a:xfrm flipV="1">
            <a:off x="5301761" y="1661399"/>
            <a:ext cx="3913685" cy="2497924"/>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199" idx="4"/>
          </p:cNvCxnSpPr>
          <p:nvPr/>
        </p:nvCxnSpPr>
        <p:spPr>
          <a:xfrm flipV="1">
            <a:off x="7219406" y="3448592"/>
            <a:ext cx="2235027" cy="2079435"/>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06" idx="4"/>
          </p:cNvCxnSpPr>
          <p:nvPr/>
        </p:nvCxnSpPr>
        <p:spPr>
          <a:xfrm flipV="1">
            <a:off x="5310123" y="2511666"/>
            <a:ext cx="3564536" cy="3069468"/>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106" idx="4"/>
          </p:cNvCxnSpPr>
          <p:nvPr/>
        </p:nvCxnSpPr>
        <p:spPr>
          <a:xfrm flipV="1">
            <a:off x="5310123" y="5038291"/>
            <a:ext cx="3520080" cy="542842"/>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106" idx="4"/>
          </p:cNvCxnSpPr>
          <p:nvPr/>
        </p:nvCxnSpPr>
        <p:spPr>
          <a:xfrm>
            <a:off x="5310123" y="5581137"/>
            <a:ext cx="4052194" cy="7760"/>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205" idx="4"/>
          </p:cNvCxnSpPr>
          <p:nvPr/>
        </p:nvCxnSpPr>
        <p:spPr>
          <a:xfrm>
            <a:off x="5757885" y="1490605"/>
            <a:ext cx="4577629" cy="863465"/>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205" idx="4"/>
          </p:cNvCxnSpPr>
          <p:nvPr/>
        </p:nvCxnSpPr>
        <p:spPr>
          <a:xfrm>
            <a:off x="5757885" y="1490605"/>
            <a:ext cx="3457563" cy="170794"/>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205" idx="4"/>
          </p:cNvCxnSpPr>
          <p:nvPr/>
        </p:nvCxnSpPr>
        <p:spPr>
          <a:xfrm>
            <a:off x="5757883" y="1490608"/>
            <a:ext cx="2939041" cy="2765456"/>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207" idx="4"/>
          </p:cNvCxnSpPr>
          <p:nvPr/>
        </p:nvCxnSpPr>
        <p:spPr>
          <a:xfrm>
            <a:off x="7930975" y="2899086"/>
            <a:ext cx="1421506" cy="388248"/>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207" idx="4"/>
          </p:cNvCxnSpPr>
          <p:nvPr/>
        </p:nvCxnSpPr>
        <p:spPr>
          <a:xfrm flipV="1">
            <a:off x="7930974" y="1880898"/>
            <a:ext cx="1844504" cy="1018185"/>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207" idx="4"/>
          </p:cNvCxnSpPr>
          <p:nvPr/>
        </p:nvCxnSpPr>
        <p:spPr>
          <a:xfrm>
            <a:off x="7930975" y="2899086"/>
            <a:ext cx="1763726" cy="1927711"/>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8" name="Trapezoid 197"/>
          <p:cNvSpPr/>
          <p:nvPr/>
        </p:nvSpPr>
        <p:spPr>
          <a:xfrm>
            <a:off x="2452665" y="1419920"/>
            <a:ext cx="1152905" cy="339420"/>
          </a:xfrm>
          <a:prstGeom prst="trapezoid">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Proxima Nova Rg" panose="02000506030000020004" pitchFamily="50" charset="0"/>
              </a:rPr>
              <a:t>SCADA 1</a:t>
            </a:r>
          </a:p>
        </p:txBody>
      </p:sp>
      <p:sp>
        <p:nvSpPr>
          <p:cNvPr id="199" name="Can 198"/>
          <p:cNvSpPr/>
          <p:nvPr/>
        </p:nvSpPr>
        <p:spPr>
          <a:xfrm>
            <a:off x="6439178" y="5260484"/>
            <a:ext cx="780226" cy="535088"/>
          </a:xfrm>
          <a:prstGeom prst="ca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Proxima Nova Rg" panose="02000506030000020004" pitchFamily="50" charset="0"/>
              </a:rPr>
              <a:t>LIMS</a:t>
            </a:r>
          </a:p>
        </p:txBody>
      </p:sp>
      <p:sp>
        <p:nvSpPr>
          <p:cNvPr id="203" name="Can 202"/>
          <p:cNvSpPr/>
          <p:nvPr/>
        </p:nvSpPr>
        <p:spPr>
          <a:xfrm>
            <a:off x="4537958" y="4624866"/>
            <a:ext cx="792873" cy="535088"/>
          </a:xfrm>
          <a:prstGeom prst="ca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Proxima Nova Rg" panose="02000506030000020004" pitchFamily="50" charset="0"/>
              </a:rPr>
              <a:t>CBM</a:t>
            </a:r>
          </a:p>
        </p:txBody>
      </p:sp>
      <p:sp>
        <p:nvSpPr>
          <p:cNvPr id="206" name="L-Shape 205"/>
          <p:cNvSpPr/>
          <p:nvPr/>
        </p:nvSpPr>
        <p:spPr>
          <a:xfrm>
            <a:off x="956213" y="4003302"/>
            <a:ext cx="1059873" cy="317962"/>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Proxima Nova Rg" panose="02000506030000020004" pitchFamily="50" charset="0"/>
              </a:rPr>
              <a:t>Instrument</a:t>
            </a:r>
          </a:p>
        </p:txBody>
      </p:sp>
      <p:sp>
        <p:nvSpPr>
          <p:cNvPr id="207" name="Can 206"/>
          <p:cNvSpPr/>
          <p:nvPr/>
        </p:nvSpPr>
        <p:spPr>
          <a:xfrm>
            <a:off x="6976424" y="2558966"/>
            <a:ext cx="954551" cy="680236"/>
          </a:xfrm>
          <a:prstGeom prst="ca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Proxima Nova Rg" panose="02000506030000020004" pitchFamily="50" charset="0"/>
              </a:rPr>
              <a:t>ERP</a:t>
            </a:r>
          </a:p>
        </p:txBody>
      </p:sp>
      <p:sp>
        <p:nvSpPr>
          <p:cNvPr id="208" name="Can 207"/>
          <p:cNvSpPr/>
          <p:nvPr/>
        </p:nvSpPr>
        <p:spPr>
          <a:xfrm>
            <a:off x="4260747" y="2809689"/>
            <a:ext cx="1295532" cy="680423"/>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Proxima Nova Rg" panose="02000506030000020004" pitchFamily="50" charset="0"/>
              </a:rPr>
              <a:t>Asset Reliability</a:t>
            </a:r>
          </a:p>
        </p:txBody>
      </p:sp>
      <p:sp>
        <p:nvSpPr>
          <p:cNvPr id="210" name="Round Same Side Corner Rectangle 209"/>
          <p:cNvSpPr/>
          <p:nvPr/>
        </p:nvSpPr>
        <p:spPr>
          <a:xfrm>
            <a:off x="973610" y="1875083"/>
            <a:ext cx="1059873" cy="317962"/>
          </a:xfrm>
          <a:prstGeom prst="round2Same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Proxima Nova Rg" panose="02000506030000020004" pitchFamily="50" charset="0"/>
              </a:rPr>
              <a:t>PLC2</a:t>
            </a:r>
          </a:p>
        </p:txBody>
      </p:sp>
      <p:sp>
        <p:nvSpPr>
          <p:cNvPr id="259" name="Round Same Side Corner Rectangle 258"/>
          <p:cNvSpPr/>
          <p:nvPr/>
        </p:nvSpPr>
        <p:spPr>
          <a:xfrm>
            <a:off x="977052" y="1429893"/>
            <a:ext cx="1059873" cy="317962"/>
          </a:xfrm>
          <a:prstGeom prst="round2Same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Proxima Nova Rg" panose="02000506030000020004" pitchFamily="50" charset="0"/>
              </a:rPr>
              <a:t>PLC1 </a:t>
            </a:r>
          </a:p>
        </p:txBody>
      </p:sp>
      <p:cxnSp>
        <p:nvCxnSpPr>
          <p:cNvPr id="267" name="Straight Arrow Connector 266"/>
          <p:cNvCxnSpPr>
            <a:stCxn id="198" idx="3"/>
            <a:endCxn id="205" idx="2"/>
          </p:cNvCxnSpPr>
          <p:nvPr/>
        </p:nvCxnSpPr>
        <p:spPr>
          <a:xfrm flipV="1">
            <a:off x="3563143" y="1490605"/>
            <a:ext cx="1069548" cy="99023"/>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p:cNvCxnSpPr>
            <a:stCxn id="259" idx="0"/>
            <a:endCxn id="198" idx="1"/>
          </p:cNvCxnSpPr>
          <p:nvPr/>
        </p:nvCxnSpPr>
        <p:spPr>
          <a:xfrm>
            <a:off x="2036928" y="1588877"/>
            <a:ext cx="458164" cy="754"/>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5" name="Straight Arrow Connector 274"/>
          <p:cNvCxnSpPr>
            <a:stCxn id="140" idx="0"/>
            <a:endCxn id="205" idx="2"/>
          </p:cNvCxnSpPr>
          <p:nvPr/>
        </p:nvCxnSpPr>
        <p:spPr>
          <a:xfrm flipV="1">
            <a:off x="3679889" y="1490604"/>
            <a:ext cx="952799" cy="2750212"/>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a:stCxn id="103" idx="3"/>
            <a:endCxn id="205" idx="2"/>
          </p:cNvCxnSpPr>
          <p:nvPr/>
        </p:nvCxnSpPr>
        <p:spPr>
          <a:xfrm flipV="1">
            <a:off x="3581515" y="1490607"/>
            <a:ext cx="1051175" cy="545400"/>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a:stCxn id="205" idx="3"/>
            <a:endCxn id="208" idx="1"/>
          </p:cNvCxnSpPr>
          <p:nvPr/>
        </p:nvCxnSpPr>
        <p:spPr>
          <a:xfrm flipH="1">
            <a:off x="4908511" y="1724060"/>
            <a:ext cx="286773" cy="1085632"/>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9" name="L-Shape 278"/>
          <p:cNvSpPr/>
          <p:nvPr/>
        </p:nvSpPr>
        <p:spPr>
          <a:xfrm>
            <a:off x="969739" y="2596193"/>
            <a:ext cx="1059873" cy="317962"/>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Proxima Nova Rg" panose="02000506030000020004" pitchFamily="50" charset="0"/>
              </a:rPr>
              <a:t>DCS 1</a:t>
            </a:r>
          </a:p>
        </p:txBody>
      </p:sp>
      <p:sp>
        <p:nvSpPr>
          <p:cNvPr id="280" name="L-Shape 279"/>
          <p:cNvSpPr/>
          <p:nvPr/>
        </p:nvSpPr>
        <p:spPr>
          <a:xfrm>
            <a:off x="948432" y="3280463"/>
            <a:ext cx="1059873" cy="317962"/>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Proxima Nova Rg" panose="02000506030000020004" pitchFamily="50" charset="0"/>
              </a:rPr>
              <a:t>DCS 2</a:t>
            </a:r>
          </a:p>
        </p:txBody>
      </p:sp>
      <p:sp>
        <p:nvSpPr>
          <p:cNvPr id="83" name="Can 82"/>
          <p:cNvSpPr/>
          <p:nvPr/>
        </p:nvSpPr>
        <p:spPr>
          <a:xfrm>
            <a:off x="4508888" y="3891781"/>
            <a:ext cx="792873" cy="535088"/>
          </a:xfrm>
          <a:prstGeom prst="ca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Proxima Nova Rg" panose="02000506030000020004" pitchFamily="50" charset="0"/>
              </a:rPr>
              <a:t>CAPA</a:t>
            </a:r>
          </a:p>
        </p:txBody>
      </p:sp>
      <p:sp>
        <p:nvSpPr>
          <p:cNvPr id="102" name="L-Shape 101"/>
          <p:cNvSpPr/>
          <p:nvPr/>
        </p:nvSpPr>
        <p:spPr>
          <a:xfrm>
            <a:off x="956213" y="4729031"/>
            <a:ext cx="1059873" cy="317962"/>
          </a:xfrm>
          <a:prstGeom prst="corner">
            <a:avLst>
              <a:gd name="adj1" fmla="val 86209"/>
              <a:gd name="adj2" fmla="val 18340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Proxima Nova Rg" panose="02000506030000020004" pitchFamily="50" charset="0"/>
              </a:rPr>
              <a:t>Instrument</a:t>
            </a:r>
          </a:p>
        </p:txBody>
      </p:sp>
      <p:sp>
        <p:nvSpPr>
          <p:cNvPr id="103" name="Trapezoid 102"/>
          <p:cNvSpPr/>
          <p:nvPr/>
        </p:nvSpPr>
        <p:spPr>
          <a:xfrm>
            <a:off x="2471036" y="1866297"/>
            <a:ext cx="1152905" cy="339420"/>
          </a:xfrm>
          <a:prstGeom prst="trapezoid">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Proxima Nova Rg" panose="02000506030000020004" pitchFamily="50" charset="0"/>
              </a:rPr>
              <a:t>SCADA 2</a:t>
            </a:r>
          </a:p>
        </p:txBody>
      </p:sp>
      <p:sp>
        <p:nvSpPr>
          <p:cNvPr id="105" name="L-Shape 104"/>
          <p:cNvSpPr/>
          <p:nvPr/>
        </p:nvSpPr>
        <p:spPr>
          <a:xfrm>
            <a:off x="956213" y="5450937"/>
            <a:ext cx="1059873" cy="317962"/>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Proxima Nova Rg" panose="02000506030000020004" pitchFamily="50" charset="0"/>
              </a:rPr>
              <a:t>Controller</a:t>
            </a:r>
          </a:p>
        </p:txBody>
      </p:sp>
      <p:sp>
        <p:nvSpPr>
          <p:cNvPr id="106" name="Can 105"/>
          <p:cNvSpPr/>
          <p:nvPr/>
        </p:nvSpPr>
        <p:spPr>
          <a:xfrm>
            <a:off x="4517253" y="5313591"/>
            <a:ext cx="792873" cy="535088"/>
          </a:xfrm>
          <a:prstGeom prst="ca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Proxima Nova Rg" panose="02000506030000020004" pitchFamily="50" charset="0"/>
              </a:rPr>
              <a:t>EMS</a:t>
            </a:r>
          </a:p>
        </p:txBody>
      </p:sp>
      <p:sp>
        <p:nvSpPr>
          <p:cNvPr id="107" name="Rounded Rectangle 106"/>
          <p:cNvSpPr/>
          <p:nvPr/>
        </p:nvSpPr>
        <p:spPr>
          <a:xfrm>
            <a:off x="5944212" y="4636977"/>
            <a:ext cx="1764380" cy="535088"/>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Proxima Nova Rg" panose="02000506030000020004" pitchFamily="50" charset="0"/>
              </a:rPr>
              <a:t>Learning Mgmt.</a:t>
            </a:r>
          </a:p>
        </p:txBody>
      </p:sp>
      <p:sp>
        <p:nvSpPr>
          <p:cNvPr id="108" name="Can 107"/>
          <p:cNvSpPr/>
          <p:nvPr/>
        </p:nvSpPr>
        <p:spPr>
          <a:xfrm>
            <a:off x="6512778" y="3775816"/>
            <a:ext cx="1344697" cy="729645"/>
          </a:xfrm>
          <a:prstGeom prst="ca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Proxima Nova Rg" panose="02000506030000020004" pitchFamily="50" charset="0"/>
              </a:rPr>
              <a:t>Planning and Scheduling</a:t>
            </a:r>
          </a:p>
        </p:txBody>
      </p:sp>
      <p:sp>
        <p:nvSpPr>
          <p:cNvPr id="111" name="TextBox 110"/>
          <p:cNvSpPr txBox="1"/>
          <p:nvPr/>
        </p:nvSpPr>
        <p:spPr>
          <a:xfrm>
            <a:off x="9614640" y="2779941"/>
            <a:ext cx="1894353" cy="667619"/>
          </a:xfrm>
          <a:prstGeom prst="rect">
            <a:avLst/>
          </a:prstGeom>
          <a:noFill/>
        </p:spPr>
        <p:txBody>
          <a:bodyPr wrap="square" rtlCol="0">
            <a:spAutoFit/>
          </a:bodyPr>
          <a:lstStyle/>
          <a:p>
            <a:pPr algn="ctr"/>
            <a:r>
              <a:rPr lang="en-US" sz="1869" dirty="0">
                <a:latin typeface="Proxima Nova Rg" panose="02000506030000020004" pitchFamily="50" charset="0"/>
              </a:rPr>
              <a:t>Traditional Strategy</a:t>
            </a:r>
            <a:endParaRPr lang="en-US" sz="1159" dirty="0">
              <a:latin typeface="Proxima Nova Rg" panose="02000506030000020004" pitchFamily="50" charset="0"/>
            </a:endParaRPr>
          </a:p>
        </p:txBody>
      </p:sp>
      <p:cxnSp>
        <p:nvCxnSpPr>
          <p:cNvPr id="21" name="Curved Connector 20"/>
          <p:cNvCxnSpPr>
            <a:stCxn id="114" idx="2"/>
            <a:endCxn id="207" idx="2"/>
          </p:cNvCxnSpPr>
          <p:nvPr/>
        </p:nvCxnSpPr>
        <p:spPr>
          <a:xfrm rot="5400000">
            <a:off x="6438027" y="2267688"/>
            <a:ext cx="1169797" cy="93000"/>
          </a:xfrm>
          <a:prstGeom prst="curvedConnector4">
            <a:avLst>
              <a:gd name="adj1" fmla="val 35462"/>
              <a:gd name="adj2" fmla="val 384913"/>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208" idx="4"/>
            <a:endCxn id="114" idx="1"/>
          </p:cNvCxnSpPr>
          <p:nvPr/>
        </p:nvCxnSpPr>
        <p:spPr>
          <a:xfrm flipV="1">
            <a:off x="5556280" y="1461742"/>
            <a:ext cx="1116709" cy="1688159"/>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0" name="L-Shape 139"/>
          <p:cNvSpPr/>
          <p:nvPr/>
        </p:nvSpPr>
        <p:spPr>
          <a:xfrm>
            <a:off x="2498611" y="4044761"/>
            <a:ext cx="1181279" cy="317962"/>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Proxima Nova Rg" panose="02000506030000020004" pitchFamily="50" charset="0"/>
              </a:rPr>
              <a:t>PAT 1</a:t>
            </a:r>
          </a:p>
        </p:txBody>
      </p:sp>
      <p:sp>
        <p:nvSpPr>
          <p:cNvPr id="141" name="L-Shape 140"/>
          <p:cNvSpPr/>
          <p:nvPr/>
        </p:nvSpPr>
        <p:spPr>
          <a:xfrm>
            <a:off x="2508586" y="4752648"/>
            <a:ext cx="1181279" cy="317962"/>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Proxima Nova Rg" panose="02000506030000020004" pitchFamily="50" charset="0"/>
              </a:rPr>
              <a:t>PAT 2</a:t>
            </a:r>
          </a:p>
        </p:txBody>
      </p:sp>
      <p:cxnSp>
        <p:nvCxnSpPr>
          <p:cNvPr id="147" name="Straight Arrow Connector 146"/>
          <p:cNvCxnSpPr>
            <a:stCxn id="141" idx="0"/>
            <a:endCxn id="205" idx="2"/>
          </p:cNvCxnSpPr>
          <p:nvPr/>
        </p:nvCxnSpPr>
        <p:spPr>
          <a:xfrm flipV="1">
            <a:off x="3689866" y="1490605"/>
            <a:ext cx="942824" cy="3458099"/>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103" idx="3"/>
            <a:endCxn id="208" idx="2"/>
          </p:cNvCxnSpPr>
          <p:nvPr/>
        </p:nvCxnSpPr>
        <p:spPr>
          <a:xfrm>
            <a:off x="3581513" y="2036005"/>
            <a:ext cx="679234" cy="111389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98" idx="3"/>
            <a:endCxn id="208" idx="2"/>
          </p:cNvCxnSpPr>
          <p:nvPr/>
        </p:nvCxnSpPr>
        <p:spPr>
          <a:xfrm>
            <a:off x="3563140" y="1589633"/>
            <a:ext cx="697606" cy="156027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a:stCxn id="210" idx="0"/>
            <a:endCxn id="103" idx="1"/>
          </p:cNvCxnSpPr>
          <p:nvPr/>
        </p:nvCxnSpPr>
        <p:spPr>
          <a:xfrm>
            <a:off x="2033485" y="2034065"/>
            <a:ext cx="479977" cy="1940"/>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stCxn id="206" idx="0"/>
            <a:endCxn id="140" idx="2"/>
          </p:cNvCxnSpPr>
          <p:nvPr/>
        </p:nvCxnSpPr>
        <p:spPr>
          <a:xfrm>
            <a:off x="2016086" y="4199358"/>
            <a:ext cx="482525" cy="4384"/>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stCxn id="102" idx="0"/>
            <a:endCxn id="141" idx="2"/>
          </p:cNvCxnSpPr>
          <p:nvPr/>
        </p:nvCxnSpPr>
        <p:spPr>
          <a:xfrm>
            <a:off x="2016089" y="4909937"/>
            <a:ext cx="492499" cy="1692"/>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a:stCxn id="141" idx="0"/>
            <a:endCxn id="203" idx="2"/>
          </p:cNvCxnSpPr>
          <p:nvPr/>
        </p:nvCxnSpPr>
        <p:spPr>
          <a:xfrm flipV="1">
            <a:off x="3689866" y="4892407"/>
            <a:ext cx="848092" cy="5629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a:stCxn id="140" idx="0"/>
            <a:endCxn id="203" idx="2"/>
          </p:cNvCxnSpPr>
          <p:nvPr/>
        </p:nvCxnSpPr>
        <p:spPr>
          <a:xfrm>
            <a:off x="3679889" y="4240817"/>
            <a:ext cx="858065" cy="65159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Curved Connector 189"/>
          <p:cNvCxnSpPr>
            <a:stCxn id="205" idx="4"/>
            <a:endCxn id="108" idx="2"/>
          </p:cNvCxnSpPr>
          <p:nvPr/>
        </p:nvCxnSpPr>
        <p:spPr>
          <a:xfrm>
            <a:off x="5757884" y="1490607"/>
            <a:ext cx="754897" cy="2650034"/>
          </a:xfrm>
          <a:prstGeom prst="curvedConnector3">
            <a:avLst>
              <a:gd name="adj1" fmla="val 50000"/>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Curved Connector 192"/>
          <p:cNvCxnSpPr>
            <a:stCxn id="208" idx="4"/>
            <a:endCxn id="108" idx="2"/>
          </p:cNvCxnSpPr>
          <p:nvPr/>
        </p:nvCxnSpPr>
        <p:spPr>
          <a:xfrm>
            <a:off x="5556277" y="3149901"/>
            <a:ext cx="956501" cy="990738"/>
          </a:xfrm>
          <a:prstGeom prst="curved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Curved Connector 261"/>
          <p:cNvCxnSpPr>
            <a:stCxn id="205" idx="4"/>
            <a:endCxn id="83" idx="4"/>
          </p:cNvCxnSpPr>
          <p:nvPr/>
        </p:nvCxnSpPr>
        <p:spPr>
          <a:xfrm flipH="1">
            <a:off x="5301758" y="1490605"/>
            <a:ext cx="456123" cy="2668718"/>
          </a:xfrm>
          <a:prstGeom prst="curvedConnector3">
            <a:avLst>
              <a:gd name="adj1" fmla="val -5809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Curved Connector 263"/>
          <p:cNvCxnSpPr>
            <a:stCxn id="205" idx="4"/>
            <a:endCxn id="203" idx="4"/>
          </p:cNvCxnSpPr>
          <p:nvPr/>
        </p:nvCxnSpPr>
        <p:spPr>
          <a:xfrm flipH="1">
            <a:off x="5330832" y="1490605"/>
            <a:ext cx="427054" cy="3401802"/>
          </a:xfrm>
          <a:prstGeom prst="curvedConnector3">
            <a:avLst>
              <a:gd name="adj1" fmla="val -62046"/>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Curved Connector 268"/>
          <p:cNvCxnSpPr>
            <a:stCxn id="106" idx="2"/>
            <a:endCxn id="203" idx="2"/>
          </p:cNvCxnSpPr>
          <p:nvPr/>
        </p:nvCxnSpPr>
        <p:spPr>
          <a:xfrm rot="10800000" flipH="1">
            <a:off x="4517252" y="4892411"/>
            <a:ext cx="20705" cy="688726"/>
          </a:xfrm>
          <a:prstGeom prst="curvedConnector3">
            <a:avLst>
              <a:gd name="adj1" fmla="val -1279740"/>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Curved Connector 282"/>
          <p:cNvCxnSpPr>
            <a:stCxn id="203" idx="4"/>
            <a:endCxn id="106" idx="4"/>
          </p:cNvCxnSpPr>
          <p:nvPr/>
        </p:nvCxnSpPr>
        <p:spPr>
          <a:xfrm flipH="1">
            <a:off x="5310126" y="4892410"/>
            <a:ext cx="20705" cy="688726"/>
          </a:xfrm>
          <a:prstGeom prst="curvedConnector3">
            <a:avLst>
              <a:gd name="adj1" fmla="val -1279740"/>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Curved Connector 285"/>
          <p:cNvCxnSpPr>
            <a:stCxn id="205" idx="4"/>
            <a:endCxn id="199" idx="2"/>
          </p:cNvCxnSpPr>
          <p:nvPr/>
        </p:nvCxnSpPr>
        <p:spPr>
          <a:xfrm>
            <a:off x="5757883" y="1490608"/>
            <a:ext cx="681295" cy="4037420"/>
          </a:xfrm>
          <a:prstGeom prst="curvedConnector3">
            <a:avLst>
              <a:gd name="adj1" fmla="val 50000"/>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p:cNvCxnSpPr>
            <a:stCxn id="108" idx="1"/>
            <a:endCxn id="207" idx="2"/>
          </p:cNvCxnSpPr>
          <p:nvPr/>
        </p:nvCxnSpPr>
        <p:spPr>
          <a:xfrm rot="16200000" flipV="1">
            <a:off x="6642414" y="3233100"/>
            <a:ext cx="876732" cy="208702"/>
          </a:xfrm>
          <a:prstGeom prst="curvedConnector4">
            <a:avLst>
              <a:gd name="adj1" fmla="val 30603"/>
              <a:gd name="adj2" fmla="val 449116"/>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205" idx="4"/>
            <a:endCxn id="114" idx="1"/>
          </p:cNvCxnSpPr>
          <p:nvPr/>
        </p:nvCxnSpPr>
        <p:spPr>
          <a:xfrm flipV="1">
            <a:off x="5757882" y="1461744"/>
            <a:ext cx="915105" cy="28863"/>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5" name="Can 204"/>
          <p:cNvSpPr/>
          <p:nvPr/>
        </p:nvSpPr>
        <p:spPr>
          <a:xfrm>
            <a:off x="4632688" y="1257153"/>
            <a:ext cx="1125195" cy="4669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Proxima Nova Rg" panose="02000506030000020004" pitchFamily="50" charset="0"/>
              </a:rPr>
              <a:t>Historian</a:t>
            </a:r>
          </a:p>
        </p:txBody>
      </p:sp>
      <p:sp>
        <p:nvSpPr>
          <p:cNvPr id="26" name="Rectangle 25"/>
          <p:cNvSpPr/>
          <p:nvPr/>
        </p:nvSpPr>
        <p:spPr>
          <a:xfrm>
            <a:off x="786246" y="448108"/>
            <a:ext cx="10609118" cy="756184"/>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9">
              <a:latin typeface="Proxima Nova Rg" panose="02000506030000020004" pitchFamily="50" charset="0"/>
            </a:endParaRPr>
          </a:p>
        </p:txBody>
      </p:sp>
      <p:sp>
        <p:nvSpPr>
          <p:cNvPr id="114" name="Rounded Rectangle 113"/>
          <p:cNvSpPr/>
          <p:nvPr/>
        </p:nvSpPr>
        <p:spPr>
          <a:xfrm>
            <a:off x="6672989" y="1194201"/>
            <a:ext cx="792873" cy="535088"/>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Proxima Nova Rg" panose="02000506030000020004" pitchFamily="50" charset="0"/>
              </a:rPr>
              <a:t>Excel</a:t>
            </a: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80796" y="4706997"/>
            <a:ext cx="334879" cy="362032"/>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36755" y="5416936"/>
            <a:ext cx="257948" cy="299808"/>
          </a:xfrm>
          <a:prstGeom prst="rect">
            <a:avLst/>
          </a:prstGeom>
        </p:spPr>
      </p:pic>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68842" y="1378613"/>
            <a:ext cx="313163" cy="357387"/>
          </a:xfrm>
          <a:prstGeom prst="rect">
            <a:avLst/>
          </a:prstGeom>
        </p:spPr>
      </p:pic>
      <p:pic>
        <p:nvPicPr>
          <p:cNvPr id="78" name="Picture 7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41497" y="4836693"/>
            <a:ext cx="306596" cy="358638"/>
          </a:xfrm>
          <a:prstGeom prst="rect">
            <a:avLst/>
          </a:prstGeom>
        </p:spPr>
      </p:pic>
      <p:pic>
        <p:nvPicPr>
          <p:cNvPr id="82" name="Picture 8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15314" y="2227914"/>
            <a:ext cx="351850" cy="417468"/>
          </a:xfrm>
          <a:prstGeom prst="rect">
            <a:avLst/>
          </a:prstGeom>
        </p:spPr>
      </p:pic>
      <p:pic>
        <p:nvPicPr>
          <p:cNvPr id="84" name="Picture 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0335" y="2983495"/>
            <a:ext cx="351850" cy="417468"/>
          </a:xfrm>
          <a:prstGeom prst="rect">
            <a:avLst/>
          </a:prstGeom>
        </p:spPr>
      </p:pic>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07663" y="2195009"/>
            <a:ext cx="306596" cy="358638"/>
          </a:xfrm>
          <a:prstGeom prst="rect">
            <a:avLst/>
          </a:prstGeom>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88456" y="1620989"/>
            <a:ext cx="334879" cy="362032"/>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19012" y="4270468"/>
            <a:ext cx="257948" cy="299808"/>
          </a:xfrm>
          <a:prstGeom prst="rect">
            <a:avLst/>
          </a:prstGeom>
        </p:spPr>
      </p:pic>
      <p:sp>
        <p:nvSpPr>
          <p:cNvPr id="2" name="Title 1"/>
          <p:cNvSpPr>
            <a:spLocks noGrp="1"/>
          </p:cNvSpPr>
          <p:nvPr>
            <p:ph type="title"/>
          </p:nvPr>
        </p:nvSpPr>
        <p:spPr>
          <a:xfrm>
            <a:off x="796637" y="516021"/>
            <a:ext cx="10452995" cy="649750"/>
          </a:xfrm>
        </p:spPr>
        <p:txBody>
          <a:bodyPr>
            <a:normAutofit/>
          </a:bodyPr>
          <a:lstStyle/>
          <a:p>
            <a:r>
              <a:rPr lang="en-US" sz="2782" dirty="0">
                <a:latin typeface="Proxima Nova Rg" panose="02000506030000020004" pitchFamily="50" charset="0"/>
              </a:rPr>
              <a:t>The Challenge: Silos to Standards / Complexity to Simplicity</a:t>
            </a:r>
            <a:endParaRPr lang="en-US" sz="2782" dirty="0"/>
          </a:p>
        </p:txBody>
      </p:sp>
    </p:spTree>
    <p:extLst>
      <p:ext uri="{BB962C8B-B14F-4D97-AF65-F5344CB8AC3E}">
        <p14:creationId xmlns:p14="http://schemas.microsoft.com/office/powerpoint/2010/main" val="155282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03"/>
                                        </p:tgtEl>
                                        <p:attrNameLst>
                                          <p:attrName>style.visibility</p:attrName>
                                        </p:attrNameLst>
                                      </p:cBhvr>
                                      <p:to>
                                        <p:strVal val="visible"/>
                                      </p:to>
                                    </p:set>
                                    <p:animEffect transition="in" filter="fade">
                                      <p:cBhvr>
                                        <p:cTn id="13" dur="500"/>
                                        <p:tgtEl>
                                          <p:spTgt spid="203"/>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06"/>
                                        </p:tgtEl>
                                        <p:attrNameLst>
                                          <p:attrName>style.visibility</p:attrName>
                                        </p:attrNameLst>
                                      </p:cBhvr>
                                      <p:to>
                                        <p:strVal val="visible"/>
                                      </p:to>
                                    </p:set>
                                    <p:animEffect transition="in" filter="fade">
                                      <p:cBhvr>
                                        <p:cTn id="16" dur="500"/>
                                        <p:tgtEl>
                                          <p:spTgt spid="106"/>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205"/>
                                        </p:tgtEl>
                                        <p:attrNameLst>
                                          <p:attrName>style.visibility</p:attrName>
                                        </p:attrNameLst>
                                      </p:cBhvr>
                                      <p:to>
                                        <p:strVal val="visible"/>
                                      </p:to>
                                    </p:set>
                                    <p:animEffect transition="in" filter="fade">
                                      <p:cBhvr>
                                        <p:cTn id="19" dur="500"/>
                                        <p:tgtEl>
                                          <p:spTgt spid="205"/>
                                        </p:tgtEl>
                                      </p:cBhvr>
                                    </p:animEffect>
                                  </p:childTnLst>
                                </p:cTn>
                              </p:par>
                              <p:par>
                                <p:cTn id="20" presetID="10" presetClass="entr" presetSubtype="0" fill="hold" grpId="0" nodeType="withEffect">
                                  <p:stCondLst>
                                    <p:cond delay="2000"/>
                                  </p:stCondLst>
                                  <p:childTnLst>
                                    <p:set>
                                      <p:cBhvr>
                                        <p:cTn id="21" dur="1" fill="hold">
                                          <p:stCondLst>
                                            <p:cond delay="0"/>
                                          </p:stCondLst>
                                        </p:cTn>
                                        <p:tgtEl>
                                          <p:spTgt spid="199"/>
                                        </p:tgtEl>
                                        <p:attrNameLst>
                                          <p:attrName>style.visibility</p:attrName>
                                        </p:attrNameLst>
                                      </p:cBhvr>
                                      <p:to>
                                        <p:strVal val="visible"/>
                                      </p:to>
                                    </p:set>
                                    <p:animEffect transition="in" filter="fade">
                                      <p:cBhvr>
                                        <p:cTn id="22" dur="500"/>
                                        <p:tgtEl>
                                          <p:spTgt spid="199"/>
                                        </p:tgtEl>
                                      </p:cBhvr>
                                    </p:animEffect>
                                  </p:childTnLst>
                                </p:cTn>
                              </p:par>
                              <p:par>
                                <p:cTn id="23" presetID="10" presetClass="entr" presetSubtype="0" fill="hold" grpId="0" nodeType="withEffect">
                                  <p:stCondLst>
                                    <p:cond delay="2000"/>
                                  </p:stCondLst>
                                  <p:childTnLst>
                                    <p:set>
                                      <p:cBhvr>
                                        <p:cTn id="24" dur="1" fill="hold">
                                          <p:stCondLst>
                                            <p:cond delay="0"/>
                                          </p:stCondLst>
                                        </p:cTn>
                                        <p:tgtEl>
                                          <p:spTgt spid="107"/>
                                        </p:tgtEl>
                                        <p:attrNameLst>
                                          <p:attrName>style.visibility</p:attrName>
                                        </p:attrNameLst>
                                      </p:cBhvr>
                                      <p:to>
                                        <p:strVal val="visible"/>
                                      </p:to>
                                    </p:set>
                                    <p:animEffect transition="in" filter="fade">
                                      <p:cBhvr>
                                        <p:cTn id="25" dur="500"/>
                                        <p:tgtEl>
                                          <p:spTgt spid="107"/>
                                        </p:tgtEl>
                                      </p:cBhvr>
                                    </p:animEffect>
                                  </p:childTnLst>
                                </p:cTn>
                              </p:par>
                              <p:par>
                                <p:cTn id="26" presetID="10" presetClass="entr" presetSubtype="0" fill="hold" grpId="0" nodeType="withEffect">
                                  <p:stCondLst>
                                    <p:cond delay="2000"/>
                                  </p:stCondLst>
                                  <p:childTnLst>
                                    <p:set>
                                      <p:cBhvr>
                                        <p:cTn id="27" dur="1" fill="hold">
                                          <p:stCondLst>
                                            <p:cond delay="0"/>
                                          </p:stCondLst>
                                        </p:cTn>
                                        <p:tgtEl>
                                          <p:spTgt spid="108"/>
                                        </p:tgtEl>
                                        <p:attrNameLst>
                                          <p:attrName>style.visibility</p:attrName>
                                        </p:attrNameLst>
                                      </p:cBhvr>
                                      <p:to>
                                        <p:strVal val="visible"/>
                                      </p:to>
                                    </p:set>
                                    <p:animEffect transition="in" filter="fade">
                                      <p:cBhvr>
                                        <p:cTn id="28" dur="500"/>
                                        <p:tgtEl>
                                          <p:spTgt spid="108"/>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114"/>
                                        </p:tgtEl>
                                        <p:attrNameLst>
                                          <p:attrName>style.visibility</p:attrName>
                                        </p:attrNameLst>
                                      </p:cBhvr>
                                      <p:to>
                                        <p:strVal val="visible"/>
                                      </p:to>
                                    </p:set>
                                    <p:animEffect transition="in" filter="fade">
                                      <p:cBhvr>
                                        <p:cTn id="34" dur="500"/>
                                        <p:tgtEl>
                                          <p:spTgt spid="1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76"/>
                                        </p:tgtEl>
                                        <p:attrNameLst>
                                          <p:attrName>style.visibility</p:attrName>
                                        </p:attrNameLst>
                                      </p:cBhvr>
                                      <p:to>
                                        <p:strVal val="visible"/>
                                      </p:to>
                                    </p:set>
                                    <p:animEffect transition="in" filter="fade">
                                      <p:cBhvr>
                                        <p:cTn id="39" dur="500"/>
                                        <p:tgtEl>
                                          <p:spTgt spid="276"/>
                                        </p:tgtEl>
                                      </p:cBhvr>
                                    </p:animEffect>
                                  </p:childTnLst>
                                </p:cTn>
                              </p:par>
                              <p:par>
                                <p:cTn id="40" presetID="10" presetClass="entr" presetSubtype="0" fill="hold" nodeType="withEffect">
                                  <p:stCondLst>
                                    <p:cond delay="0"/>
                                  </p:stCondLst>
                                  <p:childTnLst>
                                    <p:set>
                                      <p:cBhvr>
                                        <p:cTn id="41" dur="1" fill="hold">
                                          <p:stCondLst>
                                            <p:cond delay="0"/>
                                          </p:stCondLst>
                                        </p:cTn>
                                        <p:tgtEl>
                                          <p:spTgt spid="267"/>
                                        </p:tgtEl>
                                        <p:attrNameLst>
                                          <p:attrName>style.visibility</p:attrName>
                                        </p:attrNameLst>
                                      </p:cBhvr>
                                      <p:to>
                                        <p:strVal val="visible"/>
                                      </p:to>
                                    </p:set>
                                    <p:animEffect transition="in" filter="fade">
                                      <p:cBhvr>
                                        <p:cTn id="42" dur="500"/>
                                        <p:tgtEl>
                                          <p:spTgt spid="267"/>
                                        </p:tgtEl>
                                      </p:cBhvr>
                                    </p:animEffect>
                                  </p:childTnLst>
                                </p:cTn>
                              </p:par>
                              <p:par>
                                <p:cTn id="43" presetID="10" presetClass="entr" presetSubtype="0" fill="hold" nodeType="withEffect">
                                  <p:stCondLst>
                                    <p:cond delay="0"/>
                                  </p:stCondLst>
                                  <p:childTnLst>
                                    <p:set>
                                      <p:cBhvr>
                                        <p:cTn id="44" dur="1" fill="hold">
                                          <p:stCondLst>
                                            <p:cond delay="0"/>
                                          </p:stCondLst>
                                        </p:cTn>
                                        <p:tgtEl>
                                          <p:spTgt spid="275"/>
                                        </p:tgtEl>
                                        <p:attrNameLst>
                                          <p:attrName>style.visibility</p:attrName>
                                        </p:attrNameLst>
                                      </p:cBhvr>
                                      <p:to>
                                        <p:strVal val="visible"/>
                                      </p:to>
                                    </p:set>
                                    <p:animEffect transition="in" filter="fade">
                                      <p:cBhvr>
                                        <p:cTn id="45" dur="500"/>
                                        <p:tgtEl>
                                          <p:spTgt spid="275"/>
                                        </p:tgtEl>
                                      </p:cBhvr>
                                    </p:animEffect>
                                  </p:childTnLst>
                                </p:cTn>
                              </p:par>
                              <p:par>
                                <p:cTn id="46" presetID="10" presetClass="entr" presetSubtype="0" fill="hold" nodeType="withEffect">
                                  <p:stCondLst>
                                    <p:cond delay="0"/>
                                  </p:stCondLst>
                                  <p:childTnLst>
                                    <p:set>
                                      <p:cBhvr>
                                        <p:cTn id="47" dur="1" fill="hold">
                                          <p:stCondLst>
                                            <p:cond delay="0"/>
                                          </p:stCondLst>
                                        </p:cTn>
                                        <p:tgtEl>
                                          <p:spTgt spid="147"/>
                                        </p:tgtEl>
                                        <p:attrNameLst>
                                          <p:attrName>style.visibility</p:attrName>
                                        </p:attrNameLst>
                                      </p:cBhvr>
                                      <p:to>
                                        <p:strVal val="visible"/>
                                      </p:to>
                                    </p:set>
                                    <p:animEffect transition="in" filter="fade">
                                      <p:cBhvr>
                                        <p:cTn id="48" dur="500"/>
                                        <p:tgtEl>
                                          <p:spTgt spid="147"/>
                                        </p:tgtEl>
                                      </p:cBhvr>
                                    </p:animEffect>
                                  </p:childTnLst>
                                </p:cTn>
                              </p:par>
                              <p:par>
                                <p:cTn id="49" presetID="10" presetClass="entr" presetSubtype="0" fill="hold" nodeType="withEffect">
                                  <p:stCondLst>
                                    <p:cond delay="1000"/>
                                  </p:stCondLst>
                                  <p:childTnLst>
                                    <p:set>
                                      <p:cBhvr>
                                        <p:cTn id="50" dur="1" fill="hold">
                                          <p:stCondLst>
                                            <p:cond delay="0"/>
                                          </p:stCondLst>
                                        </p:cTn>
                                        <p:tgtEl>
                                          <p:spTgt spid="278"/>
                                        </p:tgtEl>
                                        <p:attrNameLst>
                                          <p:attrName>style.visibility</p:attrName>
                                        </p:attrNameLst>
                                      </p:cBhvr>
                                      <p:to>
                                        <p:strVal val="visible"/>
                                      </p:to>
                                    </p:set>
                                    <p:animEffect transition="in" filter="fade">
                                      <p:cBhvr>
                                        <p:cTn id="51" dur="500"/>
                                        <p:tgtEl>
                                          <p:spTgt spid="27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62"/>
                                        </p:tgtEl>
                                        <p:attrNameLst>
                                          <p:attrName>style.visibility</p:attrName>
                                        </p:attrNameLst>
                                      </p:cBhvr>
                                      <p:to>
                                        <p:strVal val="visible"/>
                                      </p:to>
                                    </p:set>
                                    <p:animEffect transition="in" filter="fade">
                                      <p:cBhvr>
                                        <p:cTn id="56" dur="500"/>
                                        <p:tgtEl>
                                          <p:spTgt spid="262"/>
                                        </p:tgtEl>
                                      </p:cBhvr>
                                    </p:animEffect>
                                  </p:childTnLst>
                                </p:cTn>
                              </p:par>
                              <p:par>
                                <p:cTn id="57" presetID="10" presetClass="entr" presetSubtype="0" fill="hold" nodeType="withEffect">
                                  <p:stCondLst>
                                    <p:cond delay="1000"/>
                                  </p:stCondLst>
                                  <p:childTnLst>
                                    <p:set>
                                      <p:cBhvr>
                                        <p:cTn id="58" dur="1" fill="hold">
                                          <p:stCondLst>
                                            <p:cond delay="0"/>
                                          </p:stCondLst>
                                        </p:cTn>
                                        <p:tgtEl>
                                          <p:spTgt spid="264"/>
                                        </p:tgtEl>
                                        <p:attrNameLst>
                                          <p:attrName>style.visibility</p:attrName>
                                        </p:attrNameLst>
                                      </p:cBhvr>
                                      <p:to>
                                        <p:strVal val="visible"/>
                                      </p:to>
                                    </p:set>
                                    <p:animEffect transition="in" filter="fade">
                                      <p:cBhvr>
                                        <p:cTn id="59" dur="500"/>
                                        <p:tgtEl>
                                          <p:spTgt spid="264"/>
                                        </p:tgtEl>
                                      </p:cBhvr>
                                    </p:animEffect>
                                  </p:childTnLst>
                                </p:cTn>
                              </p:par>
                              <p:par>
                                <p:cTn id="60" presetID="10" presetClass="entr" presetSubtype="0" fill="hold" nodeType="withEffect">
                                  <p:stCondLst>
                                    <p:cond delay="2000"/>
                                  </p:stCondLst>
                                  <p:childTnLst>
                                    <p:set>
                                      <p:cBhvr>
                                        <p:cTn id="61" dur="1" fill="hold">
                                          <p:stCondLst>
                                            <p:cond delay="0"/>
                                          </p:stCondLst>
                                        </p:cTn>
                                        <p:tgtEl>
                                          <p:spTgt spid="155"/>
                                        </p:tgtEl>
                                        <p:attrNameLst>
                                          <p:attrName>style.visibility</p:attrName>
                                        </p:attrNameLst>
                                      </p:cBhvr>
                                      <p:to>
                                        <p:strVal val="visible"/>
                                      </p:to>
                                    </p:set>
                                    <p:animEffect transition="in" filter="fade">
                                      <p:cBhvr>
                                        <p:cTn id="62" dur="500"/>
                                        <p:tgtEl>
                                          <p:spTgt spid="155"/>
                                        </p:tgtEl>
                                      </p:cBhvr>
                                    </p:animEffect>
                                  </p:childTnLst>
                                </p:cTn>
                              </p:par>
                              <p:par>
                                <p:cTn id="63" presetID="10" presetClass="entr" presetSubtype="0" fill="hold" nodeType="withEffect">
                                  <p:stCondLst>
                                    <p:cond delay="2000"/>
                                  </p:stCondLst>
                                  <p:childTnLst>
                                    <p:set>
                                      <p:cBhvr>
                                        <p:cTn id="64" dur="1" fill="hold">
                                          <p:stCondLst>
                                            <p:cond delay="0"/>
                                          </p:stCondLst>
                                        </p:cTn>
                                        <p:tgtEl>
                                          <p:spTgt spid="151"/>
                                        </p:tgtEl>
                                        <p:attrNameLst>
                                          <p:attrName>style.visibility</p:attrName>
                                        </p:attrNameLst>
                                      </p:cBhvr>
                                      <p:to>
                                        <p:strVal val="visible"/>
                                      </p:to>
                                    </p:set>
                                    <p:animEffect transition="in" filter="fade">
                                      <p:cBhvr>
                                        <p:cTn id="65" dur="500"/>
                                        <p:tgtEl>
                                          <p:spTgt spid="151"/>
                                        </p:tgtEl>
                                      </p:cBhvr>
                                    </p:animEffect>
                                  </p:childTnLst>
                                </p:cTn>
                              </p:par>
                              <p:par>
                                <p:cTn id="66" presetID="10" presetClass="entr" presetSubtype="0" fill="hold" nodeType="withEffect">
                                  <p:stCondLst>
                                    <p:cond delay="2500"/>
                                  </p:stCondLst>
                                  <p:childTnLst>
                                    <p:set>
                                      <p:cBhvr>
                                        <p:cTn id="67" dur="1" fill="hold">
                                          <p:stCondLst>
                                            <p:cond delay="0"/>
                                          </p:stCondLst>
                                        </p:cTn>
                                        <p:tgtEl>
                                          <p:spTgt spid="177"/>
                                        </p:tgtEl>
                                        <p:attrNameLst>
                                          <p:attrName>style.visibility</p:attrName>
                                        </p:attrNameLst>
                                      </p:cBhvr>
                                      <p:to>
                                        <p:strVal val="visible"/>
                                      </p:to>
                                    </p:set>
                                    <p:animEffect transition="in" filter="fade">
                                      <p:cBhvr>
                                        <p:cTn id="68" dur="500"/>
                                        <p:tgtEl>
                                          <p:spTgt spid="177"/>
                                        </p:tgtEl>
                                      </p:cBhvr>
                                    </p:animEffect>
                                  </p:childTnLst>
                                </p:cTn>
                              </p:par>
                              <p:par>
                                <p:cTn id="69" presetID="10" presetClass="entr" presetSubtype="0" fill="hold" nodeType="withEffect">
                                  <p:stCondLst>
                                    <p:cond delay="2500"/>
                                  </p:stCondLst>
                                  <p:childTnLst>
                                    <p:set>
                                      <p:cBhvr>
                                        <p:cTn id="70" dur="1" fill="hold">
                                          <p:stCondLst>
                                            <p:cond delay="0"/>
                                          </p:stCondLst>
                                        </p:cTn>
                                        <p:tgtEl>
                                          <p:spTgt spid="174"/>
                                        </p:tgtEl>
                                        <p:attrNameLst>
                                          <p:attrName>style.visibility</p:attrName>
                                        </p:attrNameLst>
                                      </p:cBhvr>
                                      <p:to>
                                        <p:strVal val="visible"/>
                                      </p:to>
                                    </p:set>
                                    <p:animEffect transition="in" filter="fade">
                                      <p:cBhvr>
                                        <p:cTn id="71" dur="500"/>
                                        <p:tgtEl>
                                          <p:spTgt spid="174"/>
                                        </p:tgtEl>
                                      </p:cBhvr>
                                    </p:animEffect>
                                  </p:childTnLst>
                                </p:cTn>
                              </p:par>
                              <p:par>
                                <p:cTn id="72" presetID="10" presetClass="entr" presetSubtype="0" fill="hold" nodeType="withEffect">
                                  <p:stCondLst>
                                    <p:cond delay="2500"/>
                                  </p:stCondLst>
                                  <p:childTnLst>
                                    <p:set>
                                      <p:cBhvr>
                                        <p:cTn id="73" dur="1" fill="hold">
                                          <p:stCondLst>
                                            <p:cond delay="0"/>
                                          </p:stCondLst>
                                        </p:cTn>
                                        <p:tgtEl>
                                          <p:spTgt spid="269"/>
                                        </p:tgtEl>
                                        <p:attrNameLst>
                                          <p:attrName>style.visibility</p:attrName>
                                        </p:attrNameLst>
                                      </p:cBhvr>
                                      <p:to>
                                        <p:strVal val="visible"/>
                                      </p:to>
                                    </p:set>
                                    <p:animEffect transition="in" filter="fade">
                                      <p:cBhvr>
                                        <p:cTn id="74" dur="500"/>
                                        <p:tgtEl>
                                          <p:spTgt spid="269"/>
                                        </p:tgtEl>
                                      </p:cBhvr>
                                    </p:animEffect>
                                  </p:childTnLst>
                                </p:cTn>
                              </p:par>
                              <p:par>
                                <p:cTn id="75" presetID="10" presetClass="entr" presetSubtype="0" fill="hold" nodeType="withEffect">
                                  <p:stCondLst>
                                    <p:cond delay="2500"/>
                                  </p:stCondLst>
                                  <p:childTnLst>
                                    <p:set>
                                      <p:cBhvr>
                                        <p:cTn id="76" dur="1" fill="hold">
                                          <p:stCondLst>
                                            <p:cond delay="0"/>
                                          </p:stCondLst>
                                        </p:cTn>
                                        <p:tgtEl>
                                          <p:spTgt spid="283"/>
                                        </p:tgtEl>
                                        <p:attrNameLst>
                                          <p:attrName>style.visibility</p:attrName>
                                        </p:attrNameLst>
                                      </p:cBhvr>
                                      <p:to>
                                        <p:strVal val="visible"/>
                                      </p:to>
                                    </p:set>
                                    <p:animEffect transition="in" filter="fade">
                                      <p:cBhvr>
                                        <p:cTn id="77" dur="500"/>
                                        <p:tgtEl>
                                          <p:spTgt spid="28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86"/>
                                        </p:tgtEl>
                                        <p:attrNameLst>
                                          <p:attrName>style.visibility</p:attrName>
                                        </p:attrNameLst>
                                      </p:cBhvr>
                                      <p:to>
                                        <p:strVal val="visible"/>
                                      </p:to>
                                    </p:set>
                                    <p:animEffect transition="in" filter="fade">
                                      <p:cBhvr>
                                        <p:cTn id="82" dur="500"/>
                                        <p:tgtEl>
                                          <p:spTgt spid="286"/>
                                        </p:tgtEl>
                                      </p:cBhvr>
                                    </p:animEffect>
                                  </p:childTnLst>
                                </p:cTn>
                              </p:par>
                              <p:par>
                                <p:cTn id="83" presetID="10" presetClass="entr" presetSubtype="0" fill="hold" nodeType="withEffect">
                                  <p:stCondLst>
                                    <p:cond delay="0"/>
                                  </p:stCondLst>
                                  <p:childTnLst>
                                    <p:set>
                                      <p:cBhvr>
                                        <p:cTn id="84" dur="1" fill="hold">
                                          <p:stCondLst>
                                            <p:cond delay="0"/>
                                          </p:stCondLst>
                                        </p:cTn>
                                        <p:tgtEl>
                                          <p:spTgt spid="190"/>
                                        </p:tgtEl>
                                        <p:attrNameLst>
                                          <p:attrName>style.visibility</p:attrName>
                                        </p:attrNameLst>
                                      </p:cBhvr>
                                      <p:to>
                                        <p:strVal val="visible"/>
                                      </p:to>
                                    </p:set>
                                    <p:animEffect transition="in" filter="fade">
                                      <p:cBhvr>
                                        <p:cTn id="85" dur="500"/>
                                        <p:tgtEl>
                                          <p:spTgt spid="190"/>
                                        </p:tgtEl>
                                      </p:cBhvr>
                                    </p:animEffect>
                                  </p:childTnLst>
                                </p:cTn>
                              </p:par>
                              <p:par>
                                <p:cTn id="86" presetID="10" presetClass="entr" presetSubtype="0" fill="hold" nodeType="withEffect">
                                  <p:stCondLst>
                                    <p:cond delay="1000"/>
                                  </p:stCondLst>
                                  <p:childTnLst>
                                    <p:set>
                                      <p:cBhvr>
                                        <p:cTn id="87" dur="1" fill="hold">
                                          <p:stCondLst>
                                            <p:cond delay="0"/>
                                          </p:stCondLst>
                                        </p:cTn>
                                        <p:tgtEl>
                                          <p:spTgt spid="126"/>
                                        </p:tgtEl>
                                        <p:attrNameLst>
                                          <p:attrName>style.visibility</p:attrName>
                                        </p:attrNameLst>
                                      </p:cBhvr>
                                      <p:to>
                                        <p:strVal val="visible"/>
                                      </p:to>
                                    </p:set>
                                    <p:animEffect transition="in" filter="fade">
                                      <p:cBhvr>
                                        <p:cTn id="88" dur="500"/>
                                        <p:tgtEl>
                                          <p:spTgt spid="126"/>
                                        </p:tgtEl>
                                      </p:cBhvr>
                                    </p:animEffect>
                                  </p:childTnLst>
                                </p:cTn>
                              </p:par>
                              <p:par>
                                <p:cTn id="89" presetID="10" presetClass="entr" presetSubtype="0" fill="hold" nodeType="withEffect">
                                  <p:stCondLst>
                                    <p:cond delay="1000"/>
                                  </p:stCondLst>
                                  <p:childTnLst>
                                    <p:set>
                                      <p:cBhvr>
                                        <p:cTn id="90" dur="1" fill="hold">
                                          <p:stCondLst>
                                            <p:cond delay="0"/>
                                          </p:stCondLst>
                                        </p:cTn>
                                        <p:tgtEl>
                                          <p:spTgt spid="193"/>
                                        </p:tgtEl>
                                        <p:attrNameLst>
                                          <p:attrName>style.visibility</p:attrName>
                                        </p:attrNameLst>
                                      </p:cBhvr>
                                      <p:to>
                                        <p:strVal val="visible"/>
                                      </p:to>
                                    </p:set>
                                    <p:animEffect transition="in" filter="fade">
                                      <p:cBhvr>
                                        <p:cTn id="91" dur="500"/>
                                        <p:tgtEl>
                                          <p:spTgt spid="193"/>
                                        </p:tgtEl>
                                      </p:cBhvr>
                                    </p:animEffect>
                                  </p:childTnLst>
                                </p:cTn>
                              </p:par>
                              <p:par>
                                <p:cTn id="92" presetID="10" presetClass="entr" presetSubtype="0" fill="hold" nodeType="withEffect">
                                  <p:stCondLst>
                                    <p:cond delay="1500"/>
                                  </p:stCondLst>
                                  <p:childTnLst>
                                    <p:set>
                                      <p:cBhvr>
                                        <p:cTn id="93" dur="1" fill="hold">
                                          <p:stCondLst>
                                            <p:cond delay="0"/>
                                          </p:stCondLst>
                                        </p:cTn>
                                        <p:tgtEl>
                                          <p:spTgt spid="77"/>
                                        </p:tgtEl>
                                        <p:attrNameLst>
                                          <p:attrName>style.visibility</p:attrName>
                                        </p:attrNameLst>
                                      </p:cBhvr>
                                      <p:to>
                                        <p:strVal val="visible"/>
                                      </p:to>
                                    </p:set>
                                    <p:animEffect transition="in" filter="fade">
                                      <p:cBhvr>
                                        <p:cTn id="94" dur="500"/>
                                        <p:tgtEl>
                                          <p:spTgt spid="77"/>
                                        </p:tgtEl>
                                      </p:cBhvr>
                                    </p:animEffect>
                                  </p:childTnLst>
                                </p:cTn>
                              </p:par>
                              <p:par>
                                <p:cTn id="95" presetID="10" presetClass="entr" presetSubtype="0" fill="hold" nodeType="withEffect">
                                  <p:stCondLst>
                                    <p:cond delay="150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500"/>
                                        <p:tgtEl>
                                          <p:spTgt spid="21"/>
                                        </p:tgtEl>
                                      </p:cBhvr>
                                    </p:animEffect>
                                  </p:childTnLst>
                                </p:cTn>
                              </p:par>
                              <p:par>
                                <p:cTn id="98" presetID="10" presetClass="entr" presetSubtype="0" fill="hold" nodeType="withEffect">
                                  <p:stCondLst>
                                    <p:cond delay="150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par>
                                <p:cTn id="101" presetID="10" presetClass="entr" presetSubtype="0" fill="hold" nodeType="withEffect">
                                  <p:stCondLst>
                                    <p:cond delay="2000"/>
                                  </p:stCondLst>
                                  <p:childTnLst>
                                    <p:set>
                                      <p:cBhvr>
                                        <p:cTn id="102" dur="1" fill="hold">
                                          <p:stCondLst>
                                            <p:cond delay="0"/>
                                          </p:stCondLst>
                                        </p:cTn>
                                        <p:tgtEl>
                                          <p:spTgt spid="97"/>
                                        </p:tgtEl>
                                        <p:attrNameLst>
                                          <p:attrName>style.visibility</p:attrName>
                                        </p:attrNameLst>
                                      </p:cBhvr>
                                      <p:to>
                                        <p:strVal val="visible"/>
                                      </p:to>
                                    </p:set>
                                    <p:animEffect transition="in" filter="fade">
                                      <p:cBhvr>
                                        <p:cTn id="103" dur="500"/>
                                        <p:tgtEl>
                                          <p:spTgt spid="97"/>
                                        </p:tgtEl>
                                      </p:cBhvr>
                                    </p:animEffect>
                                  </p:childTnLst>
                                </p:cTn>
                              </p:par>
                              <p:par>
                                <p:cTn id="104" presetID="10" presetClass="entr" presetSubtype="0" fill="hold" nodeType="withEffect">
                                  <p:stCondLst>
                                    <p:cond delay="2000"/>
                                  </p:stCondLst>
                                  <p:childTnLst>
                                    <p:set>
                                      <p:cBhvr>
                                        <p:cTn id="105" dur="1" fill="hold">
                                          <p:stCondLst>
                                            <p:cond delay="0"/>
                                          </p:stCondLst>
                                        </p:cTn>
                                        <p:tgtEl>
                                          <p:spTgt spid="80"/>
                                        </p:tgtEl>
                                        <p:attrNameLst>
                                          <p:attrName>style.visibility</p:attrName>
                                        </p:attrNameLst>
                                      </p:cBhvr>
                                      <p:to>
                                        <p:strVal val="visible"/>
                                      </p:to>
                                    </p:set>
                                    <p:animEffect transition="in" filter="fade">
                                      <p:cBhvr>
                                        <p:cTn id="106" dur="500"/>
                                        <p:tgtEl>
                                          <p:spTgt spid="80"/>
                                        </p:tgtEl>
                                      </p:cBhvr>
                                    </p:animEffect>
                                  </p:childTnLst>
                                </p:cTn>
                              </p:par>
                              <p:par>
                                <p:cTn id="107" presetID="10" presetClass="entr" presetSubtype="0" fill="hold" nodeType="withEffect">
                                  <p:stCondLst>
                                    <p:cond delay="2000"/>
                                  </p:stCondLst>
                                  <p:childTnLst>
                                    <p:set>
                                      <p:cBhvr>
                                        <p:cTn id="108" dur="1" fill="hold">
                                          <p:stCondLst>
                                            <p:cond delay="0"/>
                                          </p:stCondLst>
                                        </p:cTn>
                                        <p:tgtEl>
                                          <p:spTgt spid="109"/>
                                        </p:tgtEl>
                                        <p:attrNameLst>
                                          <p:attrName>style.visibility</p:attrName>
                                        </p:attrNameLst>
                                      </p:cBhvr>
                                      <p:to>
                                        <p:strVal val="visible"/>
                                      </p:to>
                                    </p:set>
                                    <p:animEffect transition="in" filter="fade">
                                      <p:cBhvr>
                                        <p:cTn id="109" dur="500"/>
                                        <p:tgtEl>
                                          <p:spTgt spid="109"/>
                                        </p:tgtEl>
                                      </p:cBhvr>
                                    </p:animEffect>
                                  </p:childTnLst>
                                </p:cTn>
                              </p:par>
                              <p:par>
                                <p:cTn id="110" presetID="10" presetClass="entr" presetSubtype="0" fill="hold" nodeType="withEffect">
                                  <p:stCondLst>
                                    <p:cond delay="2000"/>
                                  </p:stCondLst>
                                  <p:childTnLst>
                                    <p:set>
                                      <p:cBhvr>
                                        <p:cTn id="111" dur="1" fill="hold">
                                          <p:stCondLst>
                                            <p:cond delay="0"/>
                                          </p:stCondLst>
                                        </p:cTn>
                                        <p:tgtEl>
                                          <p:spTgt spid="99"/>
                                        </p:tgtEl>
                                        <p:attrNameLst>
                                          <p:attrName>style.visibility</p:attrName>
                                        </p:attrNameLst>
                                      </p:cBhvr>
                                      <p:to>
                                        <p:strVal val="visible"/>
                                      </p:to>
                                    </p:set>
                                    <p:animEffect transition="in" filter="fade">
                                      <p:cBhvr>
                                        <p:cTn id="112" dur="500"/>
                                        <p:tgtEl>
                                          <p:spTgt spid="99"/>
                                        </p:tgtEl>
                                      </p:cBhvr>
                                    </p:animEffect>
                                  </p:childTnLst>
                                </p:cTn>
                              </p:par>
                              <p:par>
                                <p:cTn id="113" presetID="10" presetClass="entr" presetSubtype="0" fill="hold" nodeType="withEffect">
                                  <p:stCondLst>
                                    <p:cond delay="2500"/>
                                  </p:stCondLst>
                                  <p:childTnLst>
                                    <p:set>
                                      <p:cBhvr>
                                        <p:cTn id="114" dur="1" fill="hold">
                                          <p:stCondLst>
                                            <p:cond delay="0"/>
                                          </p:stCondLst>
                                        </p:cTn>
                                        <p:tgtEl>
                                          <p:spTgt spid="89"/>
                                        </p:tgtEl>
                                        <p:attrNameLst>
                                          <p:attrName>style.visibility</p:attrName>
                                        </p:attrNameLst>
                                      </p:cBhvr>
                                      <p:to>
                                        <p:strVal val="visible"/>
                                      </p:to>
                                    </p:set>
                                    <p:animEffect transition="in" filter="fade">
                                      <p:cBhvr>
                                        <p:cTn id="115" dur="500"/>
                                        <p:tgtEl>
                                          <p:spTgt spid="89"/>
                                        </p:tgtEl>
                                      </p:cBhvr>
                                    </p:animEffect>
                                  </p:childTnLst>
                                </p:cTn>
                              </p:par>
                              <p:par>
                                <p:cTn id="116" presetID="10" presetClass="entr" presetSubtype="0" fill="hold" nodeType="withEffect">
                                  <p:stCondLst>
                                    <p:cond delay="2500"/>
                                  </p:stCondLst>
                                  <p:childTnLst>
                                    <p:set>
                                      <p:cBhvr>
                                        <p:cTn id="117" dur="1" fill="hold">
                                          <p:stCondLst>
                                            <p:cond delay="0"/>
                                          </p:stCondLst>
                                        </p:cTn>
                                        <p:tgtEl>
                                          <p:spTgt spid="88"/>
                                        </p:tgtEl>
                                        <p:attrNameLst>
                                          <p:attrName>style.visibility</p:attrName>
                                        </p:attrNameLst>
                                      </p:cBhvr>
                                      <p:to>
                                        <p:strVal val="visible"/>
                                      </p:to>
                                    </p:set>
                                    <p:animEffect transition="in" filter="fade">
                                      <p:cBhvr>
                                        <p:cTn id="118" dur="500"/>
                                        <p:tgtEl>
                                          <p:spTgt spid="88"/>
                                        </p:tgtEl>
                                      </p:cBhvr>
                                    </p:animEffect>
                                  </p:childTnLst>
                                </p:cTn>
                              </p:par>
                              <p:par>
                                <p:cTn id="119" presetID="10" presetClass="entr" presetSubtype="0" fill="hold" nodeType="withEffect">
                                  <p:stCondLst>
                                    <p:cond delay="2500"/>
                                  </p:stCondLst>
                                  <p:childTnLst>
                                    <p:set>
                                      <p:cBhvr>
                                        <p:cTn id="120" dur="1" fill="hold">
                                          <p:stCondLst>
                                            <p:cond delay="0"/>
                                          </p:stCondLst>
                                        </p:cTn>
                                        <p:tgtEl>
                                          <p:spTgt spid="104"/>
                                        </p:tgtEl>
                                        <p:attrNameLst>
                                          <p:attrName>style.visibility</p:attrName>
                                        </p:attrNameLst>
                                      </p:cBhvr>
                                      <p:to>
                                        <p:strVal val="visible"/>
                                      </p:to>
                                    </p:set>
                                    <p:animEffect transition="in" filter="fade">
                                      <p:cBhvr>
                                        <p:cTn id="121" dur="500"/>
                                        <p:tgtEl>
                                          <p:spTgt spid="104"/>
                                        </p:tgtEl>
                                      </p:cBhvr>
                                    </p:animEffect>
                                  </p:childTnLst>
                                </p:cTn>
                              </p:par>
                              <p:par>
                                <p:cTn id="122" presetID="10" presetClass="entr" presetSubtype="0" fill="hold" nodeType="withEffect">
                                  <p:stCondLst>
                                    <p:cond delay="2500"/>
                                  </p:stCondLst>
                                  <p:childTnLst>
                                    <p:set>
                                      <p:cBhvr>
                                        <p:cTn id="123" dur="1" fill="hold">
                                          <p:stCondLst>
                                            <p:cond delay="0"/>
                                          </p:stCondLst>
                                        </p:cTn>
                                        <p:tgtEl>
                                          <p:spTgt spid="98"/>
                                        </p:tgtEl>
                                        <p:attrNameLst>
                                          <p:attrName>style.visibility</p:attrName>
                                        </p:attrNameLst>
                                      </p:cBhvr>
                                      <p:to>
                                        <p:strVal val="visible"/>
                                      </p:to>
                                    </p:set>
                                    <p:animEffect transition="in" filter="fade">
                                      <p:cBhvr>
                                        <p:cTn id="124" dur="500"/>
                                        <p:tgtEl>
                                          <p:spTgt spid="98"/>
                                        </p:tgtEl>
                                      </p:cBhvr>
                                    </p:animEffect>
                                  </p:childTnLst>
                                </p:cTn>
                              </p:par>
                              <p:par>
                                <p:cTn id="125" presetID="10" presetClass="entr" presetSubtype="0" fill="hold" nodeType="withEffect">
                                  <p:stCondLst>
                                    <p:cond delay="3000"/>
                                  </p:stCondLst>
                                  <p:childTnLst>
                                    <p:set>
                                      <p:cBhvr>
                                        <p:cTn id="126" dur="1" fill="hold">
                                          <p:stCondLst>
                                            <p:cond delay="0"/>
                                          </p:stCondLst>
                                        </p:cTn>
                                        <p:tgtEl>
                                          <p:spTgt spid="110"/>
                                        </p:tgtEl>
                                        <p:attrNameLst>
                                          <p:attrName>style.visibility</p:attrName>
                                        </p:attrNameLst>
                                      </p:cBhvr>
                                      <p:to>
                                        <p:strVal val="visible"/>
                                      </p:to>
                                    </p:set>
                                    <p:animEffect transition="in" filter="fade">
                                      <p:cBhvr>
                                        <p:cTn id="127" dur="500"/>
                                        <p:tgtEl>
                                          <p:spTgt spid="110"/>
                                        </p:tgtEl>
                                      </p:cBhvr>
                                    </p:animEffect>
                                  </p:childTnLst>
                                </p:cTn>
                              </p:par>
                              <p:par>
                                <p:cTn id="128" presetID="10" presetClass="entr" presetSubtype="0" fill="hold" nodeType="withEffect">
                                  <p:stCondLst>
                                    <p:cond delay="3000"/>
                                  </p:stCondLst>
                                  <p:childTnLst>
                                    <p:set>
                                      <p:cBhvr>
                                        <p:cTn id="129" dur="1" fill="hold">
                                          <p:stCondLst>
                                            <p:cond delay="0"/>
                                          </p:stCondLst>
                                        </p:cTn>
                                        <p:tgtEl>
                                          <p:spTgt spid="81"/>
                                        </p:tgtEl>
                                        <p:attrNameLst>
                                          <p:attrName>style.visibility</p:attrName>
                                        </p:attrNameLst>
                                      </p:cBhvr>
                                      <p:to>
                                        <p:strVal val="visible"/>
                                      </p:to>
                                    </p:set>
                                    <p:animEffect transition="in" filter="fade">
                                      <p:cBhvr>
                                        <p:cTn id="130" dur="500"/>
                                        <p:tgtEl>
                                          <p:spTgt spid="81"/>
                                        </p:tgtEl>
                                      </p:cBhvr>
                                    </p:animEffect>
                                  </p:childTnLst>
                                </p:cTn>
                              </p:par>
                              <p:par>
                                <p:cTn id="131" presetID="10" presetClass="entr" presetSubtype="0" fill="hold" nodeType="withEffect">
                                  <p:stCondLst>
                                    <p:cond delay="3000"/>
                                  </p:stCondLst>
                                  <p:childTnLst>
                                    <p:set>
                                      <p:cBhvr>
                                        <p:cTn id="132" dur="1" fill="hold">
                                          <p:stCondLst>
                                            <p:cond delay="0"/>
                                          </p:stCondLst>
                                        </p:cTn>
                                        <p:tgtEl>
                                          <p:spTgt spid="87"/>
                                        </p:tgtEl>
                                        <p:attrNameLst>
                                          <p:attrName>style.visibility</p:attrName>
                                        </p:attrNameLst>
                                      </p:cBhvr>
                                      <p:to>
                                        <p:strVal val="visible"/>
                                      </p:to>
                                    </p:set>
                                    <p:animEffect transition="in" filter="fade">
                                      <p:cBhvr>
                                        <p:cTn id="133" dur="500"/>
                                        <p:tgtEl>
                                          <p:spTgt spid="87"/>
                                        </p:tgtEl>
                                      </p:cBhvr>
                                    </p:animEffect>
                                  </p:childTnLst>
                                </p:cTn>
                              </p:par>
                              <p:par>
                                <p:cTn id="134" presetID="10" presetClass="entr" presetSubtype="0" fill="hold" nodeType="withEffect">
                                  <p:stCondLst>
                                    <p:cond delay="3000"/>
                                  </p:stCondLst>
                                  <p:childTnLst>
                                    <p:set>
                                      <p:cBhvr>
                                        <p:cTn id="135" dur="1" fill="hold">
                                          <p:stCondLst>
                                            <p:cond delay="0"/>
                                          </p:stCondLst>
                                        </p:cTn>
                                        <p:tgtEl>
                                          <p:spTgt spid="5"/>
                                        </p:tgtEl>
                                        <p:attrNameLst>
                                          <p:attrName>style.visibility</p:attrName>
                                        </p:attrNameLst>
                                      </p:cBhvr>
                                      <p:to>
                                        <p:strVal val="visible"/>
                                      </p:to>
                                    </p:set>
                                    <p:animEffect transition="in" filter="fade">
                                      <p:cBhvr>
                                        <p:cTn id="1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203" grpId="0" animBg="1"/>
      <p:bldP spid="207" grpId="0" animBg="1"/>
      <p:bldP spid="208" grpId="0" animBg="1"/>
      <p:bldP spid="83" grpId="0" animBg="1"/>
      <p:bldP spid="106" grpId="0" animBg="1"/>
      <p:bldP spid="107" grpId="0" animBg="1"/>
      <p:bldP spid="108" grpId="0" animBg="1"/>
      <p:bldP spid="205" grpId="0" animBg="1"/>
      <p:bldP spid="1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tHsLLcvx50Gm.eYmX.VXN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4OedFCFxjEaxxTkUAE.lw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KfpUOkNo0aBR3EodjF1v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8MWyu2QBkqAHgx6WouWU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usVkofILDk.YIpm3uZ8CS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HsLLcvx50Gm.eYmX.VXN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tHsLLcvx50Gm.eYmX.VXN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tHsLLcvx50Gm.eYmX.VXN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HsLLcvx50Gm.eYmX.VXN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8MWyu2QBkqAHgx6WouWUg"/>
</p:tagLst>
</file>

<file path=ppt/theme/theme1.xml><?xml version="1.0" encoding="utf-8"?>
<a:theme xmlns:a="http://schemas.openxmlformats.org/drawingml/2006/main" name="Office Theme">
  <a:themeElements>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Tema d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29007</TotalTime>
  <Words>2243</Words>
  <Application>Microsoft Office PowerPoint</Application>
  <PresentationFormat>Widescreen</PresentationFormat>
  <Paragraphs>395</Paragraphs>
  <Slides>46</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46</vt:i4>
      </vt:variant>
    </vt:vector>
  </HeadingPairs>
  <TitlesOfParts>
    <vt:vector size="60" baseType="lpstr">
      <vt:lpstr>Adani Regular</vt:lpstr>
      <vt:lpstr>Arial</vt:lpstr>
      <vt:lpstr>Bebas Neue Bold</vt:lpstr>
      <vt:lpstr>Bebas Neue Regular</vt:lpstr>
      <vt:lpstr>Book Antiqua</vt:lpstr>
      <vt:lpstr>Calibri</vt:lpstr>
      <vt:lpstr>Calibri Light</vt:lpstr>
      <vt:lpstr>Copperplate Gothic Light</vt:lpstr>
      <vt:lpstr>Proxima Nova Rg</vt:lpstr>
      <vt:lpstr>Segoe UI</vt:lpstr>
      <vt:lpstr>Trebuchet MS</vt:lpstr>
      <vt:lpstr>Wingdings</vt:lpstr>
      <vt:lpstr>Wingdings 2</vt:lpstr>
      <vt:lpstr>Office Theme</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The Challenge: Silos to Standards / Complexity to Simplicity</vt:lpstr>
      <vt:lpstr>The PI System Infrastructure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Overview Context</vt:lpstr>
      <vt:lpstr>System Overview Context</vt:lpstr>
      <vt:lpstr>PowerPoint Presentation</vt:lpstr>
      <vt:lpstr>PowerPoint Presentation</vt:lpstr>
      <vt:lpstr>Reports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Logger for Plant delay</vt:lpstr>
      <vt:lpstr>PowerPoint Presentation</vt:lpstr>
      <vt:lpstr>PowerPoint Presentation</vt:lpstr>
      <vt:lpstr>PowerPoint Presentation</vt:lpstr>
      <vt:lpstr>PowerPoint Presentation</vt:lpstr>
      <vt:lpstr>PowerPoint Presentation</vt:lpstr>
      <vt:lpstr>PowerPoint Presentation</vt:lpstr>
      <vt:lpstr>Advantages / Benefits Pre vs Post Scenario</vt:lpstr>
      <vt:lpstr>Example: Optimization of Compressors</vt:lpstr>
      <vt:lpstr>Example</vt:lpstr>
      <vt:lpstr>PI in Cement – Key Savings</vt:lpstr>
      <vt:lpstr>PI in Cement – Key Savings</vt:lpstr>
      <vt:lpstr>PI in Cement – Key Savings</vt:lpstr>
      <vt:lpstr>Energy Waterfall</vt:lpstr>
      <vt:lpstr>Some Energy Efficient Practices</vt:lpstr>
      <vt:lpstr>Thank You for your attention!!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Varun Chaudhary</dc:creator>
  <cp:lastModifiedBy>Jitesh Vachheta</cp:lastModifiedBy>
  <cp:revision>1199</cp:revision>
  <dcterms:created xsi:type="dcterms:W3CDTF">2015-04-12T02:52:35Z</dcterms:created>
  <dcterms:modified xsi:type="dcterms:W3CDTF">2019-02-14T16:15:43Z</dcterms:modified>
</cp:coreProperties>
</file>